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70" r:id="rId9"/>
    <p:sldId id="263" r:id="rId10"/>
    <p:sldId id="264" r:id="rId11"/>
    <p:sldId id="268" r:id="rId12"/>
    <p:sldId id="267" r:id="rId13"/>
    <p:sldId id="278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860"/>
    <a:srgbClr val="ECD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717" autoAdjust="0"/>
  </p:normalViewPr>
  <p:slideViewPr>
    <p:cSldViewPr>
      <p:cViewPr>
        <p:scale>
          <a:sx n="68" d="100"/>
          <a:sy n="68" d="100"/>
        </p:scale>
        <p:origin x="-3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8FA6-735C-4FA9-8E9F-14AD51F3CC8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FDEB45-233B-4301-8F77-A91CFA0A0BF7}">
      <dgm:prSet phldrT="[Текст]"/>
      <dgm:spPr/>
      <dgm:t>
        <a:bodyPr/>
        <a:lstStyle/>
        <a:p>
          <a:r>
            <a:rPr lang="ru-RU" dirty="0" smtClean="0"/>
            <a:t>1 этап</a:t>
          </a:r>
        </a:p>
      </dgm:t>
    </dgm:pt>
    <dgm:pt modelId="{67B3E770-89FF-4F64-AD8C-46A2A5482080}" type="parTrans" cxnId="{0D641777-AA28-4BEC-B788-3E86CF4E2E5F}">
      <dgm:prSet/>
      <dgm:spPr/>
      <dgm:t>
        <a:bodyPr/>
        <a:lstStyle/>
        <a:p>
          <a:endParaRPr lang="ru-RU"/>
        </a:p>
      </dgm:t>
    </dgm:pt>
    <dgm:pt modelId="{D9C152D2-F974-4A8C-B9F6-9B9539D986AD}" type="sibTrans" cxnId="{0D641777-AA28-4BEC-B788-3E86CF4E2E5F}">
      <dgm:prSet/>
      <dgm:spPr/>
      <dgm:t>
        <a:bodyPr/>
        <a:lstStyle/>
        <a:p>
          <a:endParaRPr lang="ru-RU"/>
        </a:p>
      </dgm:t>
    </dgm:pt>
    <dgm:pt modelId="{0FA5FAA7-3E01-4A90-97DF-C8906AD68F5E}">
      <dgm:prSet phldrT="[Текст]"/>
      <dgm:spPr/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1A150D2D-103B-4A76-97C6-B416FE6956FB}" type="parTrans" cxnId="{5549FA59-5BA2-44B6-9B22-A1C085CFF892}">
      <dgm:prSet/>
      <dgm:spPr/>
      <dgm:t>
        <a:bodyPr/>
        <a:lstStyle/>
        <a:p>
          <a:endParaRPr lang="ru-RU"/>
        </a:p>
      </dgm:t>
    </dgm:pt>
    <dgm:pt modelId="{8C2F9426-A8D1-48E1-9071-8C929847DB98}" type="sibTrans" cxnId="{5549FA59-5BA2-44B6-9B22-A1C085CFF892}">
      <dgm:prSet/>
      <dgm:spPr/>
      <dgm:t>
        <a:bodyPr/>
        <a:lstStyle/>
        <a:p>
          <a:endParaRPr lang="ru-RU"/>
        </a:p>
      </dgm:t>
    </dgm:pt>
    <dgm:pt modelId="{2CCC71FB-A980-4C17-A8DC-B3BFEE24D724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Разработка образцов подарков для учителей;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8FD08BA4-A45B-4C5F-844E-7B096761EA09}" type="parTrans" cxnId="{4D1FA3A9-94F2-457D-B1AF-1953A831D4EF}">
      <dgm:prSet/>
      <dgm:spPr/>
      <dgm:t>
        <a:bodyPr/>
        <a:lstStyle/>
        <a:p>
          <a:endParaRPr lang="ru-RU"/>
        </a:p>
      </dgm:t>
    </dgm:pt>
    <dgm:pt modelId="{FF3DD44E-8815-4719-A85D-29D8C11D2494}" type="sibTrans" cxnId="{4D1FA3A9-94F2-457D-B1AF-1953A831D4EF}">
      <dgm:prSet/>
      <dgm:spPr/>
      <dgm:t>
        <a:bodyPr/>
        <a:lstStyle/>
        <a:p>
          <a:endParaRPr lang="ru-RU"/>
        </a:p>
      </dgm:t>
    </dgm:pt>
    <dgm:pt modelId="{948F603A-0AB6-4613-8553-E7CBC3D61DE5}">
      <dgm:prSet phldrT="[Текст]"/>
      <dgm:spPr/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43907C61-C0B8-4C6B-9423-2302BB951249}" type="parTrans" cxnId="{68910418-9018-4036-9B66-33A8458F02A7}">
      <dgm:prSet/>
      <dgm:spPr/>
      <dgm:t>
        <a:bodyPr/>
        <a:lstStyle/>
        <a:p>
          <a:endParaRPr lang="ru-RU"/>
        </a:p>
      </dgm:t>
    </dgm:pt>
    <dgm:pt modelId="{AB99FD8A-0C59-415A-AB34-3B67B45D4469}" type="sibTrans" cxnId="{68910418-9018-4036-9B66-33A8458F02A7}">
      <dgm:prSet/>
      <dgm:spPr/>
      <dgm:t>
        <a:bodyPr/>
        <a:lstStyle/>
        <a:p>
          <a:endParaRPr lang="ru-RU"/>
        </a:p>
      </dgm:t>
    </dgm:pt>
    <dgm:pt modelId="{4481F8BB-19E8-473A-9978-30DB2BDB1348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Поздравление ветеранов педагогического труда с праздниками, вручение им подарков, сделанных своими руками; приглашение их на классные часы, школьные и внешкольные мероприятия;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C94834A9-09F2-4752-B246-F6E76BEE93E4}" type="parTrans" cxnId="{E133AF7D-E368-437F-95C5-06283C42F6DB}">
      <dgm:prSet/>
      <dgm:spPr/>
      <dgm:t>
        <a:bodyPr/>
        <a:lstStyle/>
        <a:p>
          <a:endParaRPr lang="ru-RU"/>
        </a:p>
      </dgm:t>
    </dgm:pt>
    <dgm:pt modelId="{0207FF42-430B-435A-A154-3C6F5CEE9484}" type="sibTrans" cxnId="{E133AF7D-E368-437F-95C5-06283C42F6DB}">
      <dgm:prSet/>
      <dgm:spPr/>
      <dgm:t>
        <a:bodyPr/>
        <a:lstStyle/>
        <a:p>
          <a:endParaRPr lang="ru-RU"/>
        </a:p>
      </dgm:t>
    </dgm:pt>
    <dgm:pt modelId="{A6A7CE8B-9938-4A3F-BF8B-36AC30784710}">
      <dgm:prSet phldrT="[Текст]" custT="1"/>
      <dgm:spPr/>
      <dgm:t>
        <a:bodyPr/>
        <a:lstStyle/>
        <a:p>
          <a:pPr marL="0" indent="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Работа с методическими материалами, школьными и районным архивами по данной проблеме,  организация взаимодействия с главами сельских поселений;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CB0112BF-9288-4B55-8C0D-6DF06794706C}" type="parTrans" cxnId="{321B4235-0450-4F84-938C-5BABF4E9C61C}">
      <dgm:prSet/>
      <dgm:spPr/>
      <dgm:t>
        <a:bodyPr/>
        <a:lstStyle/>
        <a:p>
          <a:endParaRPr lang="ru-RU"/>
        </a:p>
      </dgm:t>
    </dgm:pt>
    <dgm:pt modelId="{7F75E6B3-309A-4CFD-82C0-3168B47FFEF3}" type="sibTrans" cxnId="{321B4235-0450-4F84-938C-5BABF4E9C61C}">
      <dgm:prSet/>
      <dgm:spPr/>
      <dgm:t>
        <a:bodyPr/>
        <a:lstStyle/>
        <a:p>
          <a:endParaRPr lang="ru-RU"/>
        </a:p>
      </dgm:t>
    </dgm:pt>
    <dgm:pt modelId="{BE3473AD-5D30-4352-A023-6DC9837CFD4F}">
      <dgm:prSet phldrT="[Текст]" custT="1"/>
      <dgm:spPr/>
      <dgm:t>
        <a:bodyPr/>
        <a:lstStyle/>
        <a:p>
          <a:pPr marL="0" indent="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100" dirty="0"/>
        </a:p>
      </dgm:t>
    </dgm:pt>
    <dgm:pt modelId="{675EC48F-CFDD-4ED7-AB1F-42F8C1FD9FB3}" type="parTrans" cxnId="{3A6D1495-9E5F-4C63-86AF-E6193D28E3D6}">
      <dgm:prSet/>
      <dgm:spPr/>
      <dgm:t>
        <a:bodyPr/>
        <a:lstStyle/>
        <a:p>
          <a:endParaRPr lang="ru-RU"/>
        </a:p>
      </dgm:t>
    </dgm:pt>
    <dgm:pt modelId="{86D5DA2B-0070-4E4C-AA3F-99BC5D7ED55D}" type="sibTrans" cxnId="{3A6D1495-9E5F-4C63-86AF-E6193D28E3D6}">
      <dgm:prSet/>
      <dgm:spPr/>
      <dgm:t>
        <a:bodyPr/>
        <a:lstStyle/>
        <a:p>
          <a:endParaRPr lang="ru-RU"/>
        </a:p>
      </dgm:t>
    </dgm:pt>
    <dgm:pt modelId="{CA2051C8-46FC-4435-8C64-5D702514F509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Проведение мастер-классов по их изготовлению волонтерами из творческой мастерской «Фантазеры»;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EBA0100B-23BF-48F9-A4E7-081D09968209}" type="parTrans" cxnId="{99D5817F-74C6-4F41-9B70-5551342AD11D}">
      <dgm:prSet/>
      <dgm:spPr/>
      <dgm:t>
        <a:bodyPr/>
        <a:lstStyle/>
        <a:p>
          <a:endParaRPr lang="ru-RU"/>
        </a:p>
      </dgm:t>
    </dgm:pt>
    <dgm:pt modelId="{9A8093C6-C8A1-4DA4-9D03-A4A0A2803A1D}" type="sibTrans" cxnId="{99D5817F-74C6-4F41-9B70-5551342AD11D}">
      <dgm:prSet/>
      <dgm:spPr/>
      <dgm:t>
        <a:bodyPr/>
        <a:lstStyle/>
        <a:p>
          <a:endParaRPr lang="ru-RU"/>
        </a:p>
      </dgm:t>
    </dgm:pt>
    <dgm:pt modelId="{0D9BAE3F-0B30-41F5-B47C-EC938CAA524B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Посещение ветеранов педагогического труда на дому;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58115CCB-C8AC-465F-AFBE-BB30FF1D9463}" type="parTrans" cxnId="{5933B677-DAA7-40C9-B5E1-CBC2607FEF6A}">
      <dgm:prSet/>
      <dgm:spPr/>
      <dgm:t>
        <a:bodyPr/>
        <a:lstStyle/>
        <a:p>
          <a:endParaRPr lang="ru-RU"/>
        </a:p>
      </dgm:t>
    </dgm:pt>
    <dgm:pt modelId="{FD27E074-DFB5-488C-9084-3301670E409D}" type="sibTrans" cxnId="{5933B677-DAA7-40C9-B5E1-CBC2607FEF6A}">
      <dgm:prSet/>
      <dgm:spPr/>
      <dgm:t>
        <a:bodyPr/>
        <a:lstStyle/>
        <a:p>
          <a:endParaRPr lang="ru-RU"/>
        </a:p>
      </dgm:t>
    </dgm:pt>
    <dgm:pt modelId="{2A75DC13-C3CB-48CA-806F-A68765212744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Оказание посильной помощи учителям, по мере необходимости;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9BE650DB-B1EB-4D82-B989-A6430FC83D83}" type="parTrans" cxnId="{3D9785AE-A786-43B1-959C-945AC7840216}">
      <dgm:prSet/>
      <dgm:spPr/>
      <dgm:t>
        <a:bodyPr/>
        <a:lstStyle/>
        <a:p>
          <a:endParaRPr lang="ru-RU"/>
        </a:p>
      </dgm:t>
    </dgm:pt>
    <dgm:pt modelId="{965775B7-A2A7-4FAB-9A55-301AE0073F2B}" type="sibTrans" cxnId="{3D9785AE-A786-43B1-959C-945AC7840216}">
      <dgm:prSet/>
      <dgm:spPr/>
      <dgm:t>
        <a:bodyPr/>
        <a:lstStyle/>
        <a:p>
          <a:endParaRPr lang="ru-RU"/>
        </a:p>
      </dgm:t>
    </dgm:pt>
    <dgm:pt modelId="{83DCD62E-DD5F-4E1D-86A9-476DB47685B1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Изготовление подарков и экспозиций в музеи в творческой мастерской;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51339730-AFD4-45C3-868A-F32567001FB5}" type="parTrans" cxnId="{6C3BACD4-0611-46AC-8009-43E061514CB9}">
      <dgm:prSet/>
      <dgm:spPr/>
      <dgm:t>
        <a:bodyPr/>
        <a:lstStyle/>
        <a:p>
          <a:endParaRPr lang="ru-RU"/>
        </a:p>
      </dgm:t>
    </dgm:pt>
    <dgm:pt modelId="{B0F7E06A-D6AC-465C-874E-A58E9C55ED6D}" type="sibTrans" cxnId="{6C3BACD4-0611-46AC-8009-43E061514CB9}">
      <dgm:prSet/>
      <dgm:spPr/>
      <dgm:t>
        <a:bodyPr/>
        <a:lstStyle/>
        <a:p>
          <a:endParaRPr lang="ru-RU"/>
        </a:p>
      </dgm:t>
    </dgm:pt>
    <dgm:pt modelId="{7BF64495-E894-4D31-9247-B4A05E9FCBDE}">
      <dgm:prSet phldrT="[Текст]" custT="1"/>
      <dgm:spPr/>
      <dgm:t>
        <a:bodyPr/>
        <a:lstStyle/>
        <a:p>
          <a:pPr marL="0" indent="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Сбор информации о ветеранах педагогического труда  </a:t>
          </a:r>
          <a:r>
            <a:rPr lang="ru-RU" sz="2100" dirty="0" err="1" smtClean="0">
              <a:latin typeface="Times New Roman" pitchFamily="18" charset="0"/>
              <a:cs typeface="Times New Roman" pitchFamily="18" charset="0"/>
            </a:rPr>
            <a:t>Выгоничского</a:t>
          </a:r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 района;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8DD1B83A-BD61-4408-ACCA-998F20F545E9}" type="parTrans" cxnId="{16C991CF-7BCF-4617-8B2F-6292C742DA40}">
      <dgm:prSet/>
      <dgm:spPr/>
      <dgm:t>
        <a:bodyPr/>
        <a:lstStyle/>
        <a:p>
          <a:endParaRPr lang="ru-RU"/>
        </a:p>
      </dgm:t>
    </dgm:pt>
    <dgm:pt modelId="{1ED015B7-7A5C-4702-A321-F882F059895B}" type="sibTrans" cxnId="{16C991CF-7BCF-4617-8B2F-6292C742DA40}">
      <dgm:prSet/>
      <dgm:spPr/>
      <dgm:t>
        <a:bodyPr/>
        <a:lstStyle/>
        <a:p>
          <a:endParaRPr lang="ru-RU"/>
        </a:p>
      </dgm:t>
    </dgm:pt>
    <dgm:pt modelId="{7B68A93F-F267-4712-937D-77ACD818743D}">
      <dgm:prSet phldrT="[Текст]" custT="1"/>
      <dgm:spPr/>
      <dgm:t>
        <a:bodyPr/>
        <a:lstStyle/>
        <a:p>
          <a:pPr marL="0" indent="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Составление паспорта проекта;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C93D8ED9-AF3A-42D2-A705-D73A7665F951}" type="parTrans" cxnId="{087B210E-BA0F-4672-9F6F-80789811914A}">
      <dgm:prSet/>
      <dgm:spPr/>
      <dgm:t>
        <a:bodyPr/>
        <a:lstStyle/>
        <a:p>
          <a:endParaRPr lang="ru-RU"/>
        </a:p>
      </dgm:t>
    </dgm:pt>
    <dgm:pt modelId="{BAFA9A67-8604-42CC-A3E9-167D671B13BB}" type="sibTrans" cxnId="{087B210E-BA0F-4672-9F6F-80789811914A}">
      <dgm:prSet/>
      <dgm:spPr/>
      <dgm:t>
        <a:bodyPr/>
        <a:lstStyle/>
        <a:p>
          <a:endParaRPr lang="ru-RU"/>
        </a:p>
      </dgm:t>
    </dgm:pt>
    <dgm:pt modelId="{3A23F73B-260E-4300-AEB2-65D1BFD9D08C}" type="pres">
      <dgm:prSet presAssocID="{DC8D8FA6-735C-4FA9-8E9F-14AD51F3CC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C8DC41-63EE-400D-842C-2A89570FF209}" type="pres">
      <dgm:prSet presAssocID="{63FDEB45-233B-4301-8F77-A91CFA0A0BF7}" presName="composite" presStyleCnt="0"/>
      <dgm:spPr/>
    </dgm:pt>
    <dgm:pt modelId="{D37BBE11-B7A2-4DF7-A200-156C22A8F756}" type="pres">
      <dgm:prSet presAssocID="{63FDEB45-233B-4301-8F77-A91CFA0A0BF7}" presName="parentText" presStyleLbl="alignNode1" presStyleIdx="0" presStyleCnt="3" custScaleX="760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0D70D-BD94-4ABE-9C43-2B578DC6AC8E}" type="pres">
      <dgm:prSet presAssocID="{63FDEB45-233B-4301-8F77-A91CFA0A0BF7}" presName="descendantText" presStyleLbl="alignAcc1" presStyleIdx="0" presStyleCnt="3" custScaleY="123429" custLinFactNeighborX="930" custLinFactNeighborY="14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488F8-78F6-4351-BFCF-33E55821939C}" type="pres">
      <dgm:prSet presAssocID="{D9C152D2-F974-4A8C-B9F6-9B9539D986AD}" presName="sp" presStyleCnt="0"/>
      <dgm:spPr/>
    </dgm:pt>
    <dgm:pt modelId="{256CC03E-7626-4F13-BDA8-4BEC19698727}" type="pres">
      <dgm:prSet presAssocID="{0FA5FAA7-3E01-4A90-97DF-C8906AD68F5E}" presName="composite" presStyleCnt="0"/>
      <dgm:spPr/>
    </dgm:pt>
    <dgm:pt modelId="{9F1639FC-D631-4277-B5B7-9DA6E3CC5369}" type="pres">
      <dgm:prSet presAssocID="{0FA5FAA7-3E01-4A90-97DF-C8906AD68F5E}" presName="parentText" presStyleLbl="alignNode1" presStyleIdx="1" presStyleCnt="3" custScaleX="822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31C39-E5AE-4378-864A-992E7CB5BA9A}" type="pres">
      <dgm:prSet presAssocID="{0FA5FAA7-3E01-4A90-97DF-C8906AD68F5E}" presName="descendantText" presStyleLbl="alignAcc1" presStyleIdx="1" presStyleCnt="3" custScaleY="126154" custLinFactNeighborX="773" custLinFactNeighborY="15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156BD-7C40-4E41-970C-035D170642D0}" type="pres">
      <dgm:prSet presAssocID="{8C2F9426-A8D1-48E1-9071-8C929847DB98}" presName="sp" presStyleCnt="0"/>
      <dgm:spPr/>
    </dgm:pt>
    <dgm:pt modelId="{258F63AA-3EF8-476E-B07E-AF76DA1B7B43}" type="pres">
      <dgm:prSet presAssocID="{948F603A-0AB6-4613-8553-E7CBC3D61DE5}" presName="composite" presStyleCnt="0"/>
      <dgm:spPr/>
    </dgm:pt>
    <dgm:pt modelId="{5F1688ED-972E-44E9-98ED-63388B6E2115}" type="pres">
      <dgm:prSet presAssocID="{948F603A-0AB6-4613-8553-E7CBC3D61DE5}" presName="parentText" presStyleLbl="alignNode1" presStyleIdx="2" presStyleCnt="3" custScaleX="793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CF989-6E4F-4B86-B8DC-9462899ACFC8}" type="pres">
      <dgm:prSet presAssocID="{948F603A-0AB6-4613-8553-E7CBC3D61DE5}" presName="descendantText" presStyleLbl="alignAcc1" presStyleIdx="2" presStyleCnt="3" custScaleY="100038" custLinFactNeighborX="935" custLinFactNeighborY="20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BEBA4-66AE-42E0-8FA7-4C33D97F47D9}" type="presOf" srcId="{0D9BAE3F-0B30-41F5-B47C-EC938CAA524B}" destId="{EE531C39-E5AE-4378-864A-992E7CB5BA9A}" srcOrd="0" destOrd="2" presId="urn:microsoft.com/office/officeart/2005/8/layout/chevron2"/>
    <dgm:cxn modelId="{C02D0123-1559-458F-866B-8001A74A2574}" type="presOf" srcId="{A6A7CE8B-9938-4A3F-BF8B-36AC30784710}" destId="{6A90D70D-BD94-4ABE-9C43-2B578DC6AC8E}" srcOrd="0" destOrd="1" presId="urn:microsoft.com/office/officeart/2005/8/layout/chevron2"/>
    <dgm:cxn modelId="{99D5817F-74C6-4F41-9B70-5551342AD11D}" srcId="{0FA5FAA7-3E01-4A90-97DF-C8906AD68F5E}" destId="{CA2051C8-46FC-4435-8C64-5D702514F509}" srcOrd="1" destOrd="0" parTransId="{EBA0100B-23BF-48F9-A4E7-081D09968209}" sibTransId="{9A8093C6-C8A1-4DA4-9D03-A4A0A2803A1D}"/>
    <dgm:cxn modelId="{6C3BACD4-0611-46AC-8009-43E061514CB9}" srcId="{0FA5FAA7-3E01-4A90-97DF-C8906AD68F5E}" destId="{83DCD62E-DD5F-4E1D-86A9-476DB47685B1}" srcOrd="3" destOrd="0" parTransId="{51339730-AFD4-45C3-868A-F32567001FB5}" sibTransId="{B0F7E06A-D6AC-465C-874E-A58E9C55ED6D}"/>
    <dgm:cxn modelId="{46C48E4B-F535-46DA-A704-64A0883B7D6F}" type="presOf" srcId="{63FDEB45-233B-4301-8F77-A91CFA0A0BF7}" destId="{D37BBE11-B7A2-4DF7-A200-156C22A8F756}" srcOrd="0" destOrd="0" presId="urn:microsoft.com/office/officeart/2005/8/layout/chevron2"/>
    <dgm:cxn modelId="{4FDCB7DC-B246-4C69-9BC1-E9570EF99F76}" type="presOf" srcId="{7B68A93F-F267-4712-937D-77ACD818743D}" destId="{6A90D70D-BD94-4ABE-9C43-2B578DC6AC8E}" srcOrd="0" destOrd="0" presId="urn:microsoft.com/office/officeart/2005/8/layout/chevron2"/>
    <dgm:cxn modelId="{321B4235-0450-4F84-938C-5BABF4E9C61C}" srcId="{63FDEB45-233B-4301-8F77-A91CFA0A0BF7}" destId="{A6A7CE8B-9938-4A3F-BF8B-36AC30784710}" srcOrd="1" destOrd="0" parTransId="{CB0112BF-9288-4B55-8C0D-6DF06794706C}" sibTransId="{7F75E6B3-309A-4CFD-82C0-3168B47FFEF3}"/>
    <dgm:cxn modelId="{BB051F88-6E82-4494-9D3A-26F404B1043C}" type="presOf" srcId="{DC8D8FA6-735C-4FA9-8E9F-14AD51F3CC8C}" destId="{3A23F73B-260E-4300-AEB2-65D1BFD9D08C}" srcOrd="0" destOrd="0" presId="urn:microsoft.com/office/officeart/2005/8/layout/chevron2"/>
    <dgm:cxn modelId="{5549FA59-5BA2-44B6-9B22-A1C085CFF892}" srcId="{DC8D8FA6-735C-4FA9-8E9F-14AD51F3CC8C}" destId="{0FA5FAA7-3E01-4A90-97DF-C8906AD68F5E}" srcOrd="1" destOrd="0" parTransId="{1A150D2D-103B-4A76-97C6-B416FE6956FB}" sibTransId="{8C2F9426-A8D1-48E1-9071-8C929847DB98}"/>
    <dgm:cxn modelId="{FA31A37F-BC7E-4039-8862-E51F5A332FF7}" type="presOf" srcId="{0FA5FAA7-3E01-4A90-97DF-C8906AD68F5E}" destId="{9F1639FC-D631-4277-B5B7-9DA6E3CC5369}" srcOrd="0" destOrd="0" presId="urn:microsoft.com/office/officeart/2005/8/layout/chevron2"/>
    <dgm:cxn modelId="{77E4EC90-3582-4742-9BC0-6A3FB4D48B34}" type="presOf" srcId="{7BF64495-E894-4D31-9247-B4A05E9FCBDE}" destId="{6A90D70D-BD94-4ABE-9C43-2B578DC6AC8E}" srcOrd="0" destOrd="2" presId="urn:microsoft.com/office/officeart/2005/8/layout/chevron2"/>
    <dgm:cxn modelId="{321891E3-FD56-44B7-84D6-E2C7249A7755}" type="presOf" srcId="{4481F8BB-19E8-473A-9978-30DB2BDB1348}" destId="{B61CF989-6E4F-4B86-B8DC-9462899ACFC8}" srcOrd="0" destOrd="0" presId="urn:microsoft.com/office/officeart/2005/8/layout/chevron2"/>
    <dgm:cxn modelId="{5933B677-DAA7-40C9-B5E1-CBC2607FEF6A}" srcId="{0FA5FAA7-3E01-4A90-97DF-C8906AD68F5E}" destId="{0D9BAE3F-0B30-41F5-B47C-EC938CAA524B}" srcOrd="2" destOrd="0" parTransId="{58115CCB-C8AC-465F-AFBE-BB30FF1D9463}" sibTransId="{FD27E074-DFB5-488C-9084-3301670E409D}"/>
    <dgm:cxn modelId="{FFB4D42E-ED33-44BC-86D6-AB52F9CC5915}" type="presOf" srcId="{948F603A-0AB6-4613-8553-E7CBC3D61DE5}" destId="{5F1688ED-972E-44E9-98ED-63388B6E2115}" srcOrd="0" destOrd="0" presId="urn:microsoft.com/office/officeart/2005/8/layout/chevron2"/>
    <dgm:cxn modelId="{68910418-9018-4036-9B66-33A8458F02A7}" srcId="{DC8D8FA6-735C-4FA9-8E9F-14AD51F3CC8C}" destId="{948F603A-0AB6-4613-8553-E7CBC3D61DE5}" srcOrd="2" destOrd="0" parTransId="{43907C61-C0B8-4C6B-9423-2302BB951249}" sibTransId="{AB99FD8A-0C59-415A-AB34-3B67B45D4469}"/>
    <dgm:cxn modelId="{3D9785AE-A786-43B1-959C-945AC7840216}" srcId="{948F603A-0AB6-4613-8553-E7CBC3D61DE5}" destId="{2A75DC13-C3CB-48CA-806F-A68765212744}" srcOrd="1" destOrd="0" parTransId="{9BE650DB-B1EB-4D82-B989-A6430FC83D83}" sibTransId="{965775B7-A2A7-4FAB-9A55-301AE0073F2B}"/>
    <dgm:cxn modelId="{0D641777-AA28-4BEC-B788-3E86CF4E2E5F}" srcId="{DC8D8FA6-735C-4FA9-8E9F-14AD51F3CC8C}" destId="{63FDEB45-233B-4301-8F77-A91CFA0A0BF7}" srcOrd="0" destOrd="0" parTransId="{67B3E770-89FF-4F64-AD8C-46A2A5482080}" sibTransId="{D9C152D2-F974-4A8C-B9F6-9B9539D986AD}"/>
    <dgm:cxn modelId="{E133AF7D-E368-437F-95C5-06283C42F6DB}" srcId="{948F603A-0AB6-4613-8553-E7CBC3D61DE5}" destId="{4481F8BB-19E8-473A-9978-30DB2BDB1348}" srcOrd="0" destOrd="0" parTransId="{C94834A9-09F2-4752-B246-F6E76BEE93E4}" sibTransId="{0207FF42-430B-435A-A154-3C6F5CEE9484}"/>
    <dgm:cxn modelId="{16C991CF-7BCF-4617-8B2F-6292C742DA40}" srcId="{63FDEB45-233B-4301-8F77-A91CFA0A0BF7}" destId="{7BF64495-E894-4D31-9247-B4A05E9FCBDE}" srcOrd="2" destOrd="0" parTransId="{8DD1B83A-BD61-4408-ACCA-998F20F545E9}" sibTransId="{1ED015B7-7A5C-4702-A321-F882F059895B}"/>
    <dgm:cxn modelId="{931D9A98-8D33-474B-A528-643D0CF74933}" type="presOf" srcId="{CA2051C8-46FC-4435-8C64-5D702514F509}" destId="{EE531C39-E5AE-4378-864A-992E7CB5BA9A}" srcOrd="0" destOrd="1" presId="urn:microsoft.com/office/officeart/2005/8/layout/chevron2"/>
    <dgm:cxn modelId="{087B210E-BA0F-4672-9F6F-80789811914A}" srcId="{63FDEB45-233B-4301-8F77-A91CFA0A0BF7}" destId="{7B68A93F-F267-4712-937D-77ACD818743D}" srcOrd="0" destOrd="0" parTransId="{C93D8ED9-AF3A-42D2-A705-D73A7665F951}" sibTransId="{BAFA9A67-8604-42CC-A3E9-167D671B13BB}"/>
    <dgm:cxn modelId="{02658A31-4DCC-4FC8-9E09-9B7984C9E861}" type="presOf" srcId="{2CCC71FB-A980-4C17-A8DC-B3BFEE24D724}" destId="{EE531C39-E5AE-4378-864A-992E7CB5BA9A}" srcOrd="0" destOrd="0" presId="urn:microsoft.com/office/officeart/2005/8/layout/chevron2"/>
    <dgm:cxn modelId="{C0F3D8A9-5904-4F31-9BAE-6C6626150338}" type="presOf" srcId="{2A75DC13-C3CB-48CA-806F-A68765212744}" destId="{B61CF989-6E4F-4B86-B8DC-9462899ACFC8}" srcOrd="0" destOrd="1" presId="urn:microsoft.com/office/officeart/2005/8/layout/chevron2"/>
    <dgm:cxn modelId="{B8AA82E1-D8BC-48FD-B95B-F88A9AC2CA49}" type="presOf" srcId="{83DCD62E-DD5F-4E1D-86A9-476DB47685B1}" destId="{EE531C39-E5AE-4378-864A-992E7CB5BA9A}" srcOrd="0" destOrd="3" presId="urn:microsoft.com/office/officeart/2005/8/layout/chevron2"/>
    <dgm:cxn modelId="{8135BB6E-19C4-4C22-952E-7779B5608F5A}" type="presOf" srcId="{BE3473AD-5D30-4352-A023-6DC9837CFD4F}" destId="{6A90D70D-BD94-4ABE-9C43-2B578DC6AC8E}" srcOrd="0" destOrd="3" presId="urn:microsoft.com/office/officeart/2005/8/layout/chevron2"/>
    <dgm:cxn modelId="{3A6D1495-9E5F-4C63-86AF-E6193D28E3D6}" srcId="{63FDEB45-233B-4301-8F77-A91CFA0A0BF7}" destId="{BE3473AD-5D30-4352-A023-6DC9837CFD4F}" srcOrd="3" destOrd="0" parTransId="{675EC48F-CFDD-4ED7-AB1F-42F8C1FD9FB3}" sibTransId="{86D5DA2B-0070-4E4C-AA3F-99BC5D7ED55D}"/>
    <dgm:cxn modelId="{4D1FA3A9-94F2-457D-B1AF-1953A831D4EF}" srcId="{0FA5FAA7-3E01-4A90-97DF-C8906AD68F5E}" destId="{2CCC71FB-A980-4C17-A8DC-B3BFEE24D724}" srcOrd="0" destOrd="0" parTransId="{8FD08BA4-A45B-4C5F-844E-7B096761EA09}" sibTransId="{FF3DD44E-8815-4719-A85D-29D8C11D2494}"/>
    <dgm:cxn modelId="{8D722731-866F-49AB-9516-22FB126DFED4}" type="presParOf" srcId="{3A23F73B-260E-4300-AEB2-65D1BFD9D08C}" destId="{B3C8DC41-63EE-400D-842C-2A89570FF209}" srcOrd="0" destOrd="0" presId="urn:microsoft.com/office/officeart/2005/8/layout/chevron2"/>
    <dgm:cxn modelId="{FC54079C-4AAA-4E77-8533-E60EA684146C}" type="presParOf" srcId="{B3C8DC41-63EE-400D-842C-2A89570FF209}" destId="{D37BBE11-B7A2-4DF7-A200-156C22A8F756}" srcOrd="0" destOrd="0" presId="urn:microsoft.com/office/officeart/2005/8/layout/chevron2"/>
    <dgm:cxn modelId="{74947840-ECC3-4620-918C-52A2C7C55969}" type="presParOf" srcId="{B3C8DC41-63EE-400D-842C-2A89570FF209}" destId="{6A90D70D-BD94-4ABE-9C43-2B578DC6AC8E}" srcOrd="1" destOrd="0" presId="urn:microsoft.com/office/officeart/2005/8/layout/chevron2"/>
    <dgm:cxn modelId="{CB9CC225-EEB9-4EAC-8530-62242F5BD84B}" type="presParOf" srcId="{3A23F73B-260E-4300-AEB2-65D1BFD9D08C}" destId="{CFB488F8-78F6-4351-BFCF-33E55821939C}" srcOrd="1" destOrd="0" presId="urn:microsoft.com/office/officeart/2005/8/layout/chevron2"/>
    <dgm:cxn modelId="{705E5977-A971-4382-BE23-6FC76D3E7482}" type="presParOf" srcId="{3A23F73B-260E-4300-AEB2-65D1BFD9D08C}" destId="{256CC03E-7626-4F13-BDA8-4BEC19698727}" srcOrd="2" destOrd="0" presId="urn:microsoft.com/office/officeart/2005/8/layout/chevron2"/>
    <dgm:cxn modelId="{587540F9-BF4C-4610-9DFC-0508067AE79A}" type="presParOf" srcId="{256CC03E-7626-4F13-BDA8-4BEC19698727}" destId="{9F1639FC-D631-4277-B5B7-9DA6E3CC5369}" srcOrd="0" destOrd="0" presId="urn:microsoft.com/office/officeart/2005/8/layout/chevron2"/>
    <dgm:cxn modelId="{315FFC14-FA52-4602-BC1C-884CCA84C099}" type="presParOf" srcId="{256CC03E-7626-4F13-BDA8-4BEC19698727}" destId="{EE531C39-E5AE-4378-864A-992E7CB5BA9A}" srcOrd="1" destOrd="0" presId="urn:microsoft.com/office/officeart/2005/8/layout/chevron2"/>
    <dgm:cxn modelId="{7D92CD7C-50B3-40AD-B50B-20A8F7E994CE}" type="presParOf" srcId="{3A23F73B-260E-4300-AEB2-65D1BFD9D08C}" destId="{D6D156BD-7C40-4E41-970C-035D170642D0}" srcOrd="3" destOrd="0" presId="urn:microsoft.com/office/officeart/2005/8/layout/chevron2"/>
    <dgm:cxn modelId="{AA07EAA2-3D86-46CA-B0E5-2DCB6B37F64F}" type="presParOf" srcId="{3A23F73B-260E-4300-AEB2-65D1BFD9D08C}" destId="{258F63AA-3EF8-476E-B07E-AF76DA1B7B43}" srcOrd="4" destOrd="0" presId="urn:microsoft.com/office/officeart/2005/8/layout/chevron2"/>
    <dgm:cxn modelId="{7CC8EB35-235E-4187-8E8F-295202A2A4F2}" type="presParOf" srcId="{258F63AA-3EF8-476E-B07E-AF76DA1B7B43}" destId="{5F1688ED-972E-44E9-98ED-63388B6E2115}" srcOrd="0" destOrd="0" presId="urn:microsoft.com/office/officeart/2005/8/layout/chevron2"/>
    <dgm:cxn modelId="{00DDFAC2-B8E9-4395-925A-A5BC251F250E}" type="presParOf" srcId="{258F63AA-3EF8-476E-B07E-AF76DA1B7B43}" destId="{B61CF989-6E4F-4B86-B8DC-9462899ACF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BBE11-B7A2-4DF7-A200-156C22A8F756}">
      <dsp:nvSpPr>
        <dsp:cNvPr id="0" name=""/>
        <dsp:cNvSpPr/>
      </dsp:nvSpPr>
      <dsp:spPr>
        <a:xfrm rot="5400000">
          <a:off x="-736697" y="1000376"/>
          <a:ext cx="2031895" cy="5002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 этап</a:t>
          </a:r>
        </a:p>
      </dsp:txBody>
      <dsp:txXfrm rot="-5400000">
        <a:off x="29125" y="484679"/>
        <a:ext cx="500249" cy="1531646"/>
      </dsp:txXfrm>
    </dsp:sp>
    <dsp:sp modelId="{6A90D70D-BD94-4ABE-9C43-2B578DC6AC8E}">
      <dsp:nvSpPr>
        <dsp:cNvPr id="0" name=""/>
        <dsp:cNvSpPr/>
      </dsp:nvSpPr>
      <dsp:spPr>
        <a:xfrm rot="5400000">
          <a:off x="3869082" y="-2897778"/>
          <a:ext cx="1991892" cy="8415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0" lvl="1" indent="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Составление паспорта проекта;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Работа с методическими материалами, школьными и районным архивами по данной проблеме,  организация взаимодействия с главами сельских поселений;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Сбор информации о ветеранах педагогического труда  </a:t>
          </a:r>
          <a:r>
            <a:rPr lang="ru-RU" sz="2100" kern="1200" dirty="0" err="1" smtClean="0">
              <a:latin typeface="Times New Roman" pitchFamily="18" charset="0"/>
              <a:cs typeface="Times New Roman" pitchFamily="18" charset="0"/>
            </a:rPr>
            <a:t>Выгоничского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района;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100" kern="1200" dirty="0"/>
        </a:p>
      </dsp:txBody>
      <dsp:txXfrm rot="-5400000">
        <a:off x="657496" y="411044"/>
        <a:ext cx="8317829" cy="1797420"/>
      </dsp:txXfrm>
    </dsp:sp>
    <dsp:sp modelId="{9F1639FC-D631-4277-B5B7-9DA6E3CC5369}">
      <dsp:nvSpPr>
        <dsp:cNvPr id="0" name=""/>
        <dsp:cNvSpPr/>
      </dsp:nvSpPr>
      <dsp:spPr>
        <a:xfrm rot="5400000">
          <a:off x="-686621" y="3016065"/>
          <a:ext cx="1972488" cy="540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 этап</a:t>
          </a:r>
          <a:endParaRPr lang="ru-RU" sz="2000" kern="1200" dirty="0"/>
        </a:p>
      </dsp:txBody>
      <dsp:txXfrm rot="-5400000">
        <a:off x="29126" y="2570815"/>
        <a:ext cx="540994" cy="1431494"/>
      </dsp:txXfrm>
    </dsp:sp>
    <dsp:sp modelId="{EE531C39-E5AE-4378-864A-992E7CB5BA9A}">
      <dsp:nvSpPr>
        <dsp:cNvPr id="0" name=""/>
        <dsp:cNvSpPr/>
      </dsp:nvSpPr>
      <dsp:spPr>
        <a:xfrm rot="5400000">
          <a:off x="3847095" y="-854632"/>
          <a:ext cx="2035868" cy="8415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0" lvl="1" indent="0" algn="l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Разработка образцов подарков для учителей;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Проведение мастер-классов по их изготовлению волонтерами из творческой мастерской «Фантазеры»;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Посещение ветеранов педагогического труда на дому;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Изготовление подарков и экспозиций в музеи в творческой мастерской;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57497" y="2434349"/>
        <a:ext cx="8315682" cy="1837102"/>
      </dsp:txXfrm>
    </dsp:sp>
    <dsp:sp modelId="{5F1688ED-972E-44E9-98ED-63388B6E2115}">
      <dsp:nvSpPr>
        <dsp:cNvPr id="0" name=""/>
        <dsp:cNvSpPr/>
      </dsp:nvSpPr>
      <dsp:spPr>
        <a:xfrm rot="5400000">
          <a:off x="-696388" y="4821461"/>
          <a:ext cx="1972488" cy="5214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 этап</a:t>
          </a:r>
          <a:endParaRPr lang="ru-RU" sz="2000" kern="1200" dirty="0"/>
        </a:p>
      </dsp:txBody>
      <dsp:txXfrm rot="-5400000">
        <a:off x="29126" y="4356677"/>
        <a:ext cx="521460" cy="1451028"/>
      </dsp:txXfrm>
    </dsp:sp>
    <dsp:sp modelId="{B61CF989-6E4F-4B86-B8DC-9462899ACFC8}">
      <dsp:nvSpPr>
        <dsp:cNvPr id="0" name=""/>
        <dsp:cNvSpPr/>
      </dsp:nvSpPr>
      <dsp:spPr>
        <a:xfrm rot="5400000">
          <a:off x="4057824" y="1032530"/>
          <a:ext cx="1614409" cy="8415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0" lvl="1" indent="0" algn="l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Поздравление ветеранов педагогического труда с праздниками, вручение им подарков, сделанных своими руками; приглашение их на классные часы, школьные и внешкольные мероприятия;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Оказание посильной помощи учителям, по мере необходимости;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57497" y="4511667"/>
        <a:ext cx="8336256" cy="1456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F0C23-5F17-4EB7-8A01-B0D661E82421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255E9-8220-4594-BC81-952E3404FC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1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425-35C5-4A39-8B25-931FC5A229D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DD11C9-88E4-42AA-B849-6CC343896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425-35C5-4A39-8B25-931FC5A229D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11C9-88E4-42AA-B849-6CC343896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425-35C5-4A39-8B25-931FC5A229D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11C9-88E4-42AA-B849-6CC343896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425-35C5-4A39-8B25-931FC5A229D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DD11C9-88E4-42AA-B849-6CC343896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425-35C5-4A39-8B25-931FC5A229D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11C9-88E4-42AA-B849-6CC343896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425-35C5-4A39-8B25-931FC5A229D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11C9-88E4-42AA-B849-6CC343896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425-35C5-4A39-8B25-931FC5A229D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6DD11C9-88E4-42AA-B849-6CC343896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425-35C5-4A39-8B25-931FC5A229D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11C9-88E4-42AA-B849-6CC343896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425-35C5-4A39-8B25-931FC5A229D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11C9-88E4-42AA-B849-6CC343896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425-35C5-4A39-8B25-931FC5A229D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11C9-88E4-42AA-B849-6CC343896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425-35C5-4A39-8B25-931FC5A229D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11C9-88E4-42AA-B849-6CC343896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A3D425-35C5-4A39-8B25-931FC5A229D6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DD11C9-88E4-42AA-B849-6CC343896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Проект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«Мы благодарны Вам – учителя!»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564904"/>
            <a:ext cx="6552728" cy="36370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Зубков Григорий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Бочарова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Валерия</a:t>
            </a:r>
          </a:p>
          <a:p>
            <a:pPr>
              <a:spcBef>
                <a:spcPts val="0"/>
              </a:spcBef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Поварич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Софья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отряда «Кто, если не мы»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МКУДО  Центр внешкольной 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аботы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Выгоничского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Брянской области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Поварич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Г.В.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МКУДО </a:t>
            </a:r>
            <a:r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ЦВР Выгоничского района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565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Ожидаемый результат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000108"/>
            <a:ext cx="9358346" cy="571501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собран банк данных и оформлены экспозиции в школьных музеях, посвященные ветеранам педагогического труда;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один из ветеранов педагогического труда не останется без внимания волонтеров и учащихся школ, будет налажено постоянное их взаимодействие и общение на классных часах, общешкольных и внешкольных  мероприятиях;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ветеранов педагогического  труда к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работе, формирование у подрастающего поколения  уважительного отношения к профессии педагога;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детского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 и таланта через изготовление подарков учителям и дальнейшего их вручения в праздничные мероприятия.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77520" cy="9175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Этапы работы над проектом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51505099"/>
              </p:ext>
            </p:extLst>
          </p:nvPr>
        </p:nvGraphicFramePr>
        <p:xfrm>
          <a:off x="71438" y="642942"/>
          <a:ext cx="9072562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Продукт проектной деятельности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9" y="3811251"/>
            <a:ext cx="3965249" cy="297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ПК\Desktop\проектъ\фото с цвет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11748"/>
            <a:ext cx="4500562" cy="2531566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000108"/>
            <a:ext cx="3571900" cy="268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ПК\Desktop\проектъ\фото1314.jpg"/>
          <p:cNvPicPr>
            <a:picLocks noChangeAspect="1" noChangeArrowheads="1"/>
          </p:cNvPicPr>
          <p:nvPr/>
        </p:nvPicPr>
        <p:blipFill>
          <a:blip r:embed="rId5" cstate="print"/>
          <a:srcRect l="2488" t="17910" r="5970" b="1493"/>
          <a:stretch>
            <a:fillRect/>
          </a:stretch>
        </p:blipFill>
        <p:spPr bwMode="auto">
          <a:xfrm>
            <a:off x="5466298" y="3714752"/>
            <a:ext cx="2606164" cy="30594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ПК\Desktop\проектъ\63tdmqPiZ_4.jpeg"/>
          <p:cNvPicPr>
            <a:picLocks noChangeAspect="1" noChangeArrowheads="1"/>
          </p:cNvPicPr>
          <p:nvPr/>
        </p:nvPicPr>
        <p:blipFill>
          <a:blip r:embed="rId2" cstate="print"/>
          <a:srcRect l="16828" t="7479" r="28480"/>
          <a:stretch>
            <a:fillRect/>
          </a:stretch>
        </p:blipFill>
        <p:spPr bwMode="auto">
          <a:xfrm>
            <a:off x="5000628" y="3500438"/>
            <a:ext cx="3071834" cy="3208787"/>
          </a:xfrm>
          <a:prstGeom prst="rect">
            <a:avLst/>
          </a:prstGeom>
          <a:noFill/>
        </p:spPr>
      </p:pic>
      <p:pic>
        <p:nvPicPr>
          <p:cNvPr id="11" name="Picture 6" descr="C:\Users\Admin\Desktop\волонтер\Новая папка\P10909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t="12963" r="1283" b="14815"/>
          <a:stretch>
            <a:fillRect/>
          </a:stretch>
        </p:blipFill>
        <p:spPr bwMode="auto">
          <a:xfrm>
            <a:off x="214282" y="500042"/>
            <a:ext cx="2692665" cy="314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ПК\Desktop\проектъ\P110002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68330"/>
            <a:ext cx="3929090" cy="2946818"/>
          </a:xfrm>
          <a:prstGeom prst="rect">
            <a:avLst/>
          </a:prstGeom>
          <a:noFill/>
        </p:spPr>
      </p:pic>
      <p:pic>
        <p:nvPicPr>
          <p:cNvPr id="1026" name="Picture 2" descr="C:\Users\ПК\Desktop\IMG_20180427_134537 (1).jpg"/>
          <p:cNvPicPr>
            <a:picLocks noChangeAspect="1" noChangeArrowheads="1"/>
          </p:cNvPicPr>
          <p:nvPr/>
        </p:nvPicPr>
        <p:blipFill>
          <a:blip r:embed="rId5" cstate="print"/>
          <a:srcRect l="11976" t="22508" r="20498" b="3535"/>
          <a:stretch>
            <a:fillRect/>
          </a:stretch>
        </p:blipFill>
        <p:spPr bwMode="auto">
          <a:xfrm>
            <a:off x="5357786" y="285728"/>
            <a:ext cx="3786214" cy="3110104"/>
          </a:xfrm>
          <a:prstGeom prst="rect">
            <a:avLst/>
          </a:prstGeom>
          <a:noFill/>
        </p:spPr>
      </p:pic>
      <p:pic>
        <p:nvPicPr>
          <p:cNvPr id="13" name="Picture 3" descr="C:\Users\ПК\Desktop\проектъ\DSCN18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28604"/>
            <a:ext cx="2214578" cy="295277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86808" cy="9286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Фактические результаты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80526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дню учителя 2018 года: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Изучены школьные и районный архивы, в которых указаны педагогические работники, работавшие в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Выгоничском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районе;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и школьники посетили ветеранов педагогического труда и выяснили, в какой помощи они нуждаются;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районных школах проведены мастер-классы, организованные волонтерами, по изготовлению подарков учителям;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Изготовлены подарки всем ветеранам педагогического труда;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Привлечено внимание детей и подростков к проблеме сохранения памяти о тех, кто посвятил свою жизнь воспитанию подрастающего поколения;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Повысилась творческая и социальная активность детей.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t="-78" b="1"/>
          <a:stretch/>
        </p:blipFill>
        <p:spPr>
          <a:xfrm>
            <a:off x="0" y="1000108"/>
            <a:ext cx="9072444" cy="453650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285984" y="1785926"/>
            <a:ext cx="4464496" cy="33843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Brush Script MT" pitchFamily="66" charset="0"/>
              <a:buNone/>
            </a:pPr>
            <a:endParaRPr lang="ru-RU" sz="5600" b="1" dirty="0" smtClean="0"/>
          </a:p>
          <a:p>
            <a:pPr>
              <a:buFont typeface="Brush Script MT" pitchFamily="66" charset="0"/>
              <a:buNone/>
            </a:pPr>
            <a:r>
              <a:rPr lang="ru-RU" sz="5600" b="1" dirty="0" smtClean="0"/>
              <a:t>   Учитель работает над самой ответственной задачей — он формирует человека.</a:t>
            </a:r>
          </a:p>
          <a:p>
            <a:pPr algn="r">
              <a:buFont typeface="Brush Script MT" pitchFamily="66" charset="0"/>
              <a:buNone/>
            </a:pPr>
            <a:endParaRPr lang="ru-RU" sz="5600" b="1" dirty="0" smtClean="0"/>
          </a:p>
          <a:p>
            <a:pPr algn="r">
              <a:buFont typeface="Brush Script MT" pitchFamily="66" charset="0"/>
              <a:buNone/>
            </a:pPr>
            <a:r>
              <a:rPr lang="ru-RU" sz="5600" b="1" dirty="0" smtClean="0"/>
              <a:t>   М. И. Калинин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0570540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География проекта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Выгоничского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2186" t="25661" r="21356" b="22447"/>
          <a:stretch>
            <a:fillRect/>
          </a:stretch>
        </p:blipFill>
        <p:spPr bwMode="auto">
          <a:xfrm>
            <a:off x="1331640" y="1772816"/>
            <a:ext cx="6528788" cy="480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Краткая аннотация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544616"/>
          </a:xfrm>
        </p:spPr>
        <p:txBody>
          <a:bodyPr>
            <a:normAutofit fontScale="85000" lnSpcReduction="1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 января 2018 года 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Выгоничском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районе дан старт волонтерскому проекту «Мы благодарны Вам – учителя!». Волонтеры собирают сведения об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учителях, когда-либо работавших в учреждениях образования, посещают учителей , узнают о проблемах и необходимой им помощи.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ходе проведения проекта ветераны педагогического труда нашего района не останутся без внимания: к каждому празднику получат поздравления, будут приглашены на школьные и районные мероприятия, им будет оказана посильная шефская помощь.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5" descr="thought_bubble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2632" b="29472"/>
          <a:stretch>
            <a:fillRect/>
          </a:stretch>
        </p:blipFill>
        <p:spPr>
          <a:xfrm rot="6170929">
            <a:off x="2598364" y="-143807"/>
            <a:ext cx="6399919" cy="71032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79" y="908720"/>
            <a:ext cx="7715304" cy="85723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Проблема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980728"/>
            <a:ext cx="5857916" cy="52864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Как часто мы забываем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тех учителей, которые в разные годы работали в учреждениях образования нашего района. У каждого из нас в жизни есть свой Учитель с большой буквы – тот, кто мудростью, душевной щедростью, глубокими знаниями помог познать свой внутренний мир, сделал его богаче, научил строить будущее</a:t>
            </a:r>
          </a:p>
          <a:p>
            <a:endParaRPr lang="ru-RU" dirty="0"/>
          </a:p>
        </p:txBody>
      </p:sp>
      <p:pic>
        <p:nvPicPr>
          <p:cNvPr id="4" name="Содержимое 3" descr="hello_html_m5ee9bd32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282" y="3714752"/>
            <a:ext cx="1864714" cy="2948942"/>
          </a:xfrm>
          <a:prstGeom prst="rect">
            <a:avLst/>
          </a:prstGeom>
        </p:spPr>
      </p:pic>
      <p:pic>
        <p:nvPicPr>
          <p:cNvPr id="9" name="Содержимое 5" descr="thought_bubble.png"/>
          <p:cNvPicPr>
            <a:picLocks noChangeAspect="1"/>
          </p:cNvPicPr>
          <p:nvPr/>
        </p:nvPicPr>
        <p:blipFill>
          <a:blip r:embed="rId2"/>
          <a:srcRect l="23060" t="80602" r="40825" b="1149"/>
          <a:stretch>
            <a:fillRect/>
          </a:stretch>
        </p:blipFill>
        <p:spPr>
          <a:xfrm>
            <a:off x="285720" y="2643182"/>
            <a:ext cx="2053843" cy="107157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Целевая аудитория проекта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Учителя, когда-либо работавшие в учреждениях образования </a:t>
            </a:r>
            <a:r>
              <a:rPr lang="ru-RU" dirty="0" err="1" smtClean="0">
                <a:solidFill>
                  <a:schemeClr val="tx1"/>
                </a:solidFill>
              </a:rPr>
              <a:t>Выгоничского</a:t>
            </a:r>
            <a:r>
              <a:rPr lang="ru-RU" dirty="0" smtClean="0">
                <a:solidFill>
                  <a:schemeClr val="tx1"/>
                </a:solidFill>
              </a:rPr>
              <a:t> района</a:t>
            </a:r>
          </a:p>
          <a:p>
            <a:endParaRPr lang="ru-RU" dirty="0"/>
          </a:p>
        </p:txBody>
      </p:sp>
      <p:pic>
        <p:nvPicPr>
          <p:cNvPr id="4" name="Содержимое 3" descr="audience-clipart-target-audience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332037"/>
            <a:ext cx="5692003" cy="4525963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75057" y="1831714"/>
            <a:ext cx="7572428" cy="1285884"/>
          </a:xfrm>
          <a:prstGeom prst="roundRect">
            <a:avLst/>
          </a:prstGeom>
          <a:gradFill flip="none" rotWithShape="1">
            <a:gsLst>
              <a:gs pos="0">
                <a:srgbClr val="F2E860">
                  <a:tint val="66000"/>
                  <a:satMod val="160000"/>
                </a:srgbClr>
              </a:gs>
              <a:gs pos="50000">
                <a:srgbClr val="F2E860">
                  <a:tint val="44500"/>
                  <a:satMod val="160000"/>
                </a:srgbClr>
              </a:gs>
              <a:gs pos="100000">
                <a:srgbClr val="F2E8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внимание детей и подростков к проблеме сохранения памяти о тех, кто посвятил свою жизнь воспитанию подрастающего поколения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428860" y="188640"/>
            <a:ext cx="4357718" cy="1643074"/>
          </a:xfrm>
          <a:prstGeom prst="downArrow">
            <a:avLst/>
          </a:prstGeom>
          <a:gradFill flip="none" rotWithShape="1">
            <a:gsLst>
              <a:gs pos="0">
                <a:srgbClr val="F2E860">
                  <a:shade val="30000"/>
                  <a:satMod val="115000"/>
                </a:srgbClr>
              </a:gs>
              <a:gs pos="50000">
                <a:srgbClr val="F2E860">
                  <a:shade val="67500"/>
                  <a:satMod val="115000"/>
                </a:srgbClr>
              </a:gs>
              <a:gs pos="100000">
                <a:srgbClr val="F2E86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357166"/>
            <a:ext cx="16177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Цели </a:t>
            </a:r>
          </a:p>
          <a:p>
            <a:pPr algn="ctr"/>
            <a:r>
              <a:rPr lang="ru-RU" sz="3200" b="1" dirty="0" smtClean="0"/>
              <a:t>проекта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7224" y="3326653"/>
            <a:ext cx="7429552" cy="1285884"/>
          </a:xfrm>
          <a:prstGeom prst="roundRect">
            <a:avLst/>
          </a:prstGeom>
          <a:gradFill flip="none" rotWithShape="1">
            <a:gsLst>
              <a:gs pos="0">
                <a:srgbClr val="F2E860">
                  <a:tint val="66000"/>
                  <a:satMod val="160000"/>
                </a:srgbClr>
              </a:gs>
              <a:gs pos="50000">
                <a:srgbClr val="F2E860">
                  <a:tint val="44500"/>
                  <a:satMod val="160000"/>
                </a:srgbClr>
              </a:gs>
              <a:gs pos="100000">
                <a:srgbClr val="F2E8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посильной помощи ветеранам педагогического труда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4797152"/>
            <a:ext cx="7572428" cy="1944216"/>
          </a:xfrm>
          <a:prstGeom prst="roundRect">
            <a:avLst/>
          </a:prstGeom>
          <a:gradFill flip="none" rotWithShape="1">
            <a:gsLst>
              <a:gs pos="0">
                <a:srgbClr val="F2E860">
                  <a:tint val="66000"/>
                  <a:satMod val="160000"/>
                </a:srgbClr>
              </a:gs>
              <a:gs pos="50000">
                <a:srgbClr val="F2E860">
                  <a:tint val="44500"/>
                  <a:satMod val="160000"/>
                </a:srgbClr>
              </a:gs>
              <a:gs pos="100000">
                <a:srgbClr val="F2E8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постоянного тесного сотрудничества с педагогами, когда-либо работавшими в учреждениях образования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Выгоничского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в форме участия в совместных школьных и внеклассных мероприятиях, праздниках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2428860" y="260648"/>
            <a:ext cx="4357718" cy="1643074"/>
          </a:xfrm>
          <a:prstGeom prst="downArrow">
            <a:avLst/>
          </a:prstGeom>
          <a:gradFill flip="none" rotWithShape="1">
            <a:gsLst>
              <a:gs pos="0">
                <a:srgbClr val="F2E860">
                  <a:shade val="30000"/>
                  <a:satMod val="115000"/>
                </a:srgbClr>
              </a:gs>
              <a:gs pos="50000">
                <a:srgbClr val="F2E860">
                  <a:shade val="67500"/>
                  <a:satMod val="115000"/>
                </a:srgbClr>
              </a:gs>
              <a:gs pos="100000">
                <a:srgbClr val="F2E86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357166"/>
            <a:ext cx="164019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Задачи </a:t>
            </a:r>
          </a:p>
          <a:p>
            <a:pPr algn="ctr"/>
            <a:r>
              <a:rPr lang="ru-RU" sz="3200" b="1" dirty="0" smtClean="0"/>
              <a:t>проекта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2000240"/>
            <a:ext cx="7500990" cy="924704"/>
          </a:xfrm>
          <a:prstGeom prst="roundRect">
            <a:avLst/>
          </a:prstGeom>
          <a:gradFill flip="none" rotWithShape="1">
            <a:gsLst>
              <a:gs pos="0">
                <a:srgbClr val="F2E860">
                  <a:tint val="66000"/>
                  <a:satMod val="160000"/>
                </a:srgbClr>
              </a:gs>
              <a:gs pos="50000">
                <a:srgbClr val="F2E860">
                  <a:tint val="44500"/>
                  <a:satMod val="160000"/>
                </a:srgbClr>
              </a:gs>
              <a:gs pos="100000">
                <a:srgbClr val="F2E8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ценностных установок - «создадим приятное настроение себе и учителям»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3088570"/>
            <a:ext cx="7500990" cy="929834"/>
          </a:xfrm>
          <a:prstGeom prst="roundRect">
            <a:avLst/>
          </a:prstGeom>
          <a:gradFill flip="none" rotWithShape="1">
            <a:gsLst>
              <a:gs pos="0">
                <a:srgbClr val="F2E860">
                  <a:tint val="66000"/>
                  <a:satMod val="160000"/>
                </a:srgbClr>
              </a:gs>
              <a:gs pos="50000">
                <a:srgbClr val="F2E860">
                  <a:tint val="44500"/>
                  <a:satMod val="160000"/>
                </a:srgbClr>
              </a:gs>
              <a:gs pos="100000">
                <a:srgbClr val="F2E8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творческой поисковой активности, самостоятельности учеников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5576" y="4221088"/>
            <a:ext cx="7500990" cy="1008112"/>
          </a:xfrm>
          <a:prstGeom prst="roundRect">
            <a:avLst/>
          </a:prstGeom>
          <a:gradFill flip="none" rotWithShape="1">
            <a:gsLst>
              <a:gs pos="0">
                <a:srgbClr val="F2E860">
                  <a:tint val="66000"/>
                  <a:satMod val="160000"/>
                </a:srgbClr>
              </a:gs>
              <a:gs pos="50000">
                <a:srgbClr val="F2E860">
                  <a:tint val="44500"/>
                  <a:satMod val="160000"/>
                </a:srgbClr>
              </a:gs>
              <a:gs pos="100000">
                <a:srgbClr val="F2E8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детьми определенных трудовых и коммуникативных умений и навыков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9836" y="5451494"/>
            <a:ext cx="7500990" cy="906464"/>
          </a:xfrm>
          <a:prstGeom prst="roundRect">
            <a:avLst/>
          </a:prstGeom>
          <a:gradFill flip="none" rotWithShape="1">
            <a:gsLst>
              <a:gs pos="0">
                <a:srgbClr val="F2E860">
                  <a:tint val="66000"/>
                  <a:satMod val="160000"/>
                </a:srgbClr>
              </a:gs>
              <a:gs pos="50000">
                <a:srgbClr val="F2E860">
                  <a:tint val="44500"/>
                  <a:satMod val="160000"/>
                </a:srgbClr>
              </a:gs>
              <a:gs pos="100000">
                <a:srgbClr val="F2E8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уважительного отношения к профессии педагога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Методы реализации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4162"/>
            <a:ext cx="8884096" cy="4899174"/>
          </a:xfrm>
        </p:spPr>
        <p:txBody>
          <a:bodyPr>
            <a:normAutofit fontScale="92500"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dirty="0" smtClean="0">
                <a:solidFill>
                  <a:schemeClr val="tx1"/>
                </a:solidFill>
              </a:rPr>
              <a:t>Формирование банка данных о ветеранах педагогического труда </a:t>
            </a:r>
            <a:r>
              <a:rPr lang="ru-RU" dirty="0" err="1" smtClean="0">
                <a:solidFill>
                  <a:schemeClr val="tx1"/>
                </a:solidFill>
              </a:rPr>
              <a:t>Выгоничского</a:t>
            </a:r>
            <a:r>
              <a:rPr lang="ru-RU" dirty="0" smtClean="0">
                <a:solidFill>
                  <a:schemeClr val="tx1"/>
                </a:solidFill>
              </a:rPr>
              <a:t> района; 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>
                <a:solidFill>
                  <a:schemeClr val="tx1"/>
                </a:solidFill>
              </a:rPr>
              <a:t>Создание в школьных музеях экспозиций, посвященных ветеранам педагогического труда;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>
                <a:solidFill>
                  <a:schemeClr val="tx1"/>
                </a:solidFill>
              </a:rPr>
              <a:t>Проведение мастер-классов в сельских школах по обучению изготовления подарков учителям;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>
                <a:solidFill>
                  <a:schemeClr val="tx1"/>
                </a:solidFill>
              </a:rPr>
              <a:t>Работа мастерской «Фантазеры» по изготовлению подарков для поздравления учителей.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365</TotalTime>
  <Words>635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Проект  «Мы благодарны Вам – учителя!»</vt:lpstr>
      <vt:lpstr>Презентация PowerPoint</vt:lpstr>
      <vt:lpstr>География проекта</vt:lpstr>
      <vt:lpstr>Краткая аннотация</vt:lpstr>
      <vt:lpstr>Проблема</vt:lpstr>
      <vt:lpstr>Целевая аудитория проекта</vt:lpstr>
      <vt:lpstr>Презентация PowerPoint</vt:lpstr>
      <vt:lpstr>Презентация PowerPoint</vt:lpstr>
      <vt:lpstr>Методы реализации </vt:lpstr>
      <vt:lpstr>Ожидаемый результат</vt:lpstr>
      <vt:lpstr>Этапы работы над проектом</vt:lpstr>
      <vt:lpstr>Продукт проектной деятельности </vt:lpstr>
      <vt:lpstr>Презентация PowerPoint</vt:lpstr>
      <vt:lpstr>Фактические результаты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«Мы благодарны Вам – учителя!»</dc:title>
  <dc:creator>ПК</dc:creator>
  <cp:lastModifiedBy>Admin</cp:lastModifiedBy>
  <cp:revision>56</cp:revision>
  <dcterms:created xsi:type="dcterms:W3CDTF">2018-08-07T17:03:45Z</dcterms:created>
  <dcterms:modified xsi:type="dcterms:W3CDTF">2019-06-07T08:31:04Z</dcterms:modified>
</cp:coreProperties>
</file>