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22"/>
  </p:notesMasterIdLst>
  <p:sldIdLst>
    <p:sldId id="256" r:id="rId4"/>
    <p:sldId id="293" r:id="rId5"/>
    <p:sldId id="298" r:id="rId6"/>
    <p:sldId id="270" r:id="rId7"/>
    <p:sldId id="272" r:id="rId8"/>
    <p:sldId id="323" r:id="rId9"/>
    <p:sldId id="273" r:id="rId10"/>
    <p:sldId id="312" r:id="rId11"/>
    <p:sldId id="263" r:id="rId12"/>
    <p:sldId id="264" r:id="rId13"/>
    <p:sldId id="267" r:id="rId14"/>
    <p:sldId id="268" r:id="rId15"/>
    <p:sldId id="266" r:id="rId16"/>
    <p:sldId id="265" r:id="rId17"/>
    <p:sldId id="259" r:id="rId18"/>
    <p:sldId id="318" r:id="rId19"/>
    <p:sldId id="319" r:id="rId20"/>
    <p:sldId id="321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741C2-1B2F-4A77-8086-192891D6C8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A907213-C144-411E-9830-456F9329184C}">
      <dgm:prSet phldrT="[Текст]"/>
      <dgm:spPr/>
      <dgm:t>
        <a:bodyPr/>
        <a:lstStyle/>
        <a:p>
          <a:r>
            <a:rPr lang="ru-RU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1 группа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успешно прошедшие экспертизу </a:t>
          </a:r>
        </a:p>
      </dgm:t>
    </dgm:pt>
    <dgm:pt modelId="{99A7B5D7-BFED-4F95-AA3A-A100CF2DE8F2}" type="parTrans" cxnId="{B50FAF4B-9EC1-4ABD-A42B-B8F183C41E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935F3-8F52-41F8-BA3D-E0C2175F7356}" type="sibTrans" cxnId="{B50FAF4B-9EC1-4ABD-A42B-B8F183C41E1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BEA38-8C29-4578-BA82-254B6DA69831}">
      <dgm:prSet phldrT="[Текст]"/>
      <dgm:spPr/>
      <dgm:t>
        <a:bodyPr/>
        <a:lstStyle/>
        <a:p>
          <a:r>
            <a:rPr lang="ru-RU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2 группа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чьи программы требуют незначительной доработки</a:t>
          </a:r>
        </a:p>
      </dgm:t>
    </dgm:pt>
    <dgm:pt modelId="{1954DC57-235A-40B3-B728-7CF72BB738AC}" type="parTrans" cxnId="{4548934D-F61B-4C50-BBD9-23BEA739C2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315B9-838B-42DF-B4E9-BC41374ADD03}" type="sibTrans" cxnId="{4548934D-F61B-4C50-BBD9-23BEA739C2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2539B-1EBD-471C-B5DE-29786B0D6186}">
      <dgm:prSet phldrT="[Текст]"/>
      <dgm:spPr/>
      <dgm:t>
        <a:bodyPr/>
        <a:lstStyle/>
        <a:p>
          <a:r>
            <a:rPr lang="ru-RU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3 группа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получившие существенные замечания </a:t>
          </a:r>
        </a:p>
      </dgm:t>
    </dgm:pt>
    <dgm:pt modelId="{5490D150-084D-4437-9FE9-69121D0FCDEC}" type="parTrans" cxnId="{11DB5C0E-19AA-4487-AD19-76B3655060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4A712-B2B0-4A2A-B83F-2DF6879FB721}" type="sibTrans" cxnId="{11DB5C0E-19AA-4487-AD19-76B3655060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CD972-6110-4E01-B03F-B978F540E811}" type="pres">
      <dgm:prSet presAssocID="{521741C2-1B2F-4A77-8086-192891D6C8E5}" presName="CompostProcess" presStyleCnt="0">
        <dgm:presLayoutVars>
          <dgm:dir/>
          <dgm:resizeHandles val="exact"/>
        </dgm:presLayoutVars>
      </dgm:prSet>
      <dgm:spPr/>
    </dgm:pt>
    <dgm:pt modelId="{39BF3964-B9B7-4587-AFEF-70934DAAF6B5}" type="pres">
      <dgm:prSet presAssocID="{521741C2-1B2F-4A77-8086-192891D6C8E5}" presName="arrow" presStyleLbl="bgShp" presStyleIdx="0" presStyleCnt="1"/>
      <dgm:spPr/>
    </dgm:pt>
    <dgm:pt modelId="{1CAF18FF-AA3F-463F-A300-4D5AEE53F36F}" type="pres">
      <dgm:prSet presAssocID="{521741C2-1B2F-4A77-8086-192891D6C8E5}" presName="linearProcess" presStyleCnt="0"/>
      <dgm:spPr/>
    </dgm:pt>
    <dgm:pt modelId="{BB217DCC-F04A-4B30-AEA6-95B25EE40879}" type="pres">
      <dgm:prSet presAssocID="{AA907213-C144-411E-9830-456F9329184C}" presName="textNode" presStyleLbl="node1" presStyleIdx="0" presStyleCnt="3">
        <dgm:presLayoutVars>
          <dgm:bulletEnabled val="1"/>
        </dgm:presLayoutVars>
      </dgm:prSet>
      <dgm:spPr/>
    </dgm:pt>
    <dgm:pt modelId="{AC7B303A-C068-4923-8B66-197D7C3F7887}" type="pres">
      <dgm:prSet presAssocID="{3E7935F3-8F52-41F8-BA3D-E0C2175F7356}" presName="sibTrans" presStyleCnt="0"/>
      <dgm:spPr/>
    </dgm:pt>
    <dgm:pt modelId="{D2ED5016-AAD3-49FA-ACB4-5DB20183285B}" type="pres">
      <dgm:prSet presAssocID="{083BEA38-8C29-4578-BA82-254B6DA69831}" presName="textNode" presStyleLbl="node1" presStyleIdx="1" presStyleCnt="3">
        <dgm:presLayoutVars>
          <dgm:bulletEnabled val="1"/>
        </dgm:presLayoutVars>
      </dgm:prSet>
      <dgm:spPr/>
    </dgm:pt>
    <dgm:pt modelId="{DD76E5B2-6A60-462F-8DDC-591FA9328B93}" type="pres">
      <dgm:prSet presAssocID="{9E6315B9-838B-42DF-B4E9-BC41374ADD03}" presName="sibTrans" presStyleCnt="0"/>
      <dgm:spPr/>
    </dgm:pt>
    <dgm:pt modelId="{777776C9-0DAE-4091-9DDF-3D4964C1179B}" type="pres">
      <dgm:prSet presAssocID="{5652539B-1EBD-471C-B5DE-29786B0D618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1DB5C0E-19AA-4487-AD19-76B3655060E6}" srcId="{521741C2-1B2F-4A77-8086-192891D6C8E5}" destId="{5652539B-1EBD-471C-B5DE-29786B0D6186}" srcOrd="2" destOrd="0" parTransId="{5490D150-084D-4437-9FE9-69121D0FCDEC}" sibTransId="{41A4A712-B2B0-4A2A-B83F-2DF6879FB721}"/>
    <dgm:cxn modelId="{4F92312A-4DA1-49C1-9B7A-1E444C6B5555}" type="presOf" srcId="{083BEA38-8C29-4578-BA82-254B6DA69831}" destId="{D2ED5016-AAD3-49FA-ACB4-5DB20183285B}" srcOrd="0" destOrd="0" presId="urn:microsoft.com/office/officeart/2005/8/layout/hProcess9"/>
    <dgm:cxn modelId="{B50FAF4B-9EC1-4ABD-A42B-B8F183C41E1E}" srcId="{521741C2-1B2F-4A77-8086-192891D6C8E5}" destId="{AA907213-C144-411E-9830-456F9329184C}" srcOrd="0" destOrd="0" parTransId="{99A7B5D7-BFED-4F95-AA3A-A100CF2DE8F2}" sibTransId="{3E7935F3-8F52-41F8-BA3D-E0C2175F7356}"/>
    <dgm:cxn modelId="{4548934D-F61B-4C50-BBD9-23BEA739C28D}" srcId="{521741C2-1B2F-4A77-8086-192891D6C8E5}" destId="{083BEA38-8C29-4578-BA82-254B6DA69831}" srcOrd="1" destOrd="0" parTransId="{1954DC57-235A-40B3-B728-7CF72BB738AC}" sibTransId="{9E6315B9-838B-42DF-B4E9-BC41374ADD03}"/>
    <dgm:cxn modelId="{C36C01A7-098B-4637-80FD-63BC6D31B187}" type="presOf" srcId="{5652539B-1EBD-471C-B5DE-29786B0D6186}" destId="{777776C9-0DAE-4091-9DDF-3D4964C1179B}" srcOrd="0" destOrd="0" presId="urn:microsoft.com/office/officeart/2005/8/layout/hProcess9"/>
    <dgm:cxn modelId="{E177A3B5-D9E9-41A5-A270-FD5BA199513B}" type="presOf" srcId="{AA907213-C144-411E-9830-456F9329184C}" destId="{BB217DCC-F04A-4B30-AEA6-95B25EE40879}" srcOrd="0" destOrd="0" presId="urn:microsoft.com/office/officeart/2005/8/layout/hProcess9"/>
    <dgm:cxn modelId="{6BFABFF1-51AD-4A40-9BB2-D933B4E04227}" type="presOf" srcId="{521741C2-1B2F-4A77-8086-192891D6C8E5}" destId="{9B3CD972-6110-4E01-B03F-B978F540E811}" srcOrd="0" destOrd="0" presId="urn:microsoft.com/office/officeart/2005/8/layout/hProcess9"/>
    <dgm:cxn modelId="{A8A811D8-43D1-418E-9C12-E352952DA438}" type="presParOf" srcId="{9B3CD972-6110-4E01-B03F-B978F540E811}" destId="{39BF3964-B9B7-4587-AFEF-70934DAAF6B5}" srcOrd="0" destOrd="0" presId="urn:microsoft.com/office/officeart/2005/8/layout/hProcess9"/>
    <dgm:cxn modelId="{62388AC7-119A-48F7-AABB-1614FCCF3556}" type="presParOf" srcId="{9B3CD972-6110-4E01-B03F-B978F540E811}" destId="{1CAF18FF-AA3F-463F-A300-4D5AEE53F36F}" srcOrd="1" destOrd="0" presId="urn:microsoft.com/office/officeart/2005/8/layout/hProcess9"/>
    <dgm:cxn modelId="{67C8B8D1-84A4-4D75-97EB-AA173E90DE81}" type="presParOf" srcId="{1CAF18FF-AA3F-463F-A300-4D5AEE53F36F}" destId="{BB217DCC-F04A-4B30-AEA6-95B25EE40879}" srcOrd="0" destOrd="0" presId="urn:microsoft.com/office/officeart/2005/8/layout/hProcess9"/>
    <dgm:cxn modelId="{5C0AC3F0-F0C0-4188-B8F7-8A4CB7949EBC}" type="presParOf" srcId="{1CAF18FF-AA3F-463F-A300-4D5AEE53F36F}" destId="{AC7B303A-C068-4923-8B66-197D7C3F7887}" srcOrd="1" destOrd="0" presId="urn:microsoft.com/office/officeart/2005/8/layout/hProcess9"/>
    <dgm:cxn modelId="{51AFB31F-2F9C-4A4D-8DD2-654809C609FC}" type="presParOf" srcId="{1CAF18FF-AA3F-463F-A300-4D5AEE53F36F}" destId="{D2ED5016-AAD3-49FA-ACB4-5DB20183285B}" srcOrd="2" destOrd="0" presId="urn:microsoft.com/office/officeart/2005/8/layout/hProcess9"/>
    <dgm:cxn modelId="{BD91E8E9-CEB7-40B2-8A01-E6393F4621BE}" type="presParOf" srcId="{1CAF18FF-AA3F-463F-A300-4D5AEE53F36F}" destId="{DD76E5B2-6A60-462F-8DDC-591FA9328B93}" srcOrd="3" destOrd="0" presId="urn:microsoft.com/office/officeart/2005/8/layout/hProcess9"/>
    <dgm:cxn modelId="{04DF4CBB-A3A1-4D7A-87AB-7FAD00B7A3D6}" type="presParOf" srcId="{1CAF18FF-AA3F-463F-A300-4D5AEE53F36F}" destId="{777776C9-0DAE-4091-9DDF-3D4964C117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F3964-B9B7-4587-AFEF-70934DAAF6B5}">
      <dsp:nvSpPr>
        <dsp:cNvPr id="0" name=""/>
        <dsp:cNvSpPr/>
      </dsp:nvSpPr>
      <dsp:spPr>
        <a:xfrm>
          <a:off x="605642" y="0"/>
          <a:ext cx="6863954" cy="48403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17DCC-F04A-4B30-AEA6-95B25EE40879}">
      <dsp:nvSpPr>
        <dsp:cNvPr id="0" name=""/>
        <dsp:cNvSpPr/>
      </dsp:nvSpPr>
      <dsp:spPr>
        <a:xfrm>
          <a:off x="273643" y="1452093"/>
          <a:ext cx="2422572" cy="1936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группа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успешно прошедшие экспертизу </a:t>
          </a:r>
        </a:p>
      </dsp:txBody>
      <dsp:txXfrm>
        <a:off x="368157" y="1546607"/>
        <a:ext cx="2233544" cy="1747096"/>
      </dsp:txXfrm>
    </dsp:sp>
    <dsp:sp modelId="{D2ED5016-AAD3-49FA-ACB4-5DB20183285B}">
      <dsp:nvSpPr>
        <dsp:cNvPr id="0" name=""/>
        <dsp:cNvSpPr/>
      </dsp:nvSpPr>
      <dsp:spPr>
        <a:xfrm>
          <a:off x="2826334" y="1452093"/>
          <a:ext cx="2422572" cy="1936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группа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чьи программы требуют незначительной доработки</a:t>
          </a:r>
        </a:p>
      </dsp:txBody>
      <dsp:txXfrm>
        <a:off x="2920848" y="1546607"/>
        <a:ext cx="2233544" cy="1747096"/>
      </dsp:txXfrm>
    </dsp:sp>
    <dsp:sp modelId="{777776C9-0DAE-4091-9DDF-3D4964C1179B}">
      <dsp:nvSpPr>
        <dsp:cNvPr id="0" name=""/>
        <dsp:cNvSpPr/>
      </dsp:nvSpPr>
      <dsp:spPr>
        <a:xfrm>
          <a:off x="5379024" y="1452093"/>
          <a:ext cx="2422572" cy="1936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группа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получившие существенные замечания </a:t>
          </a:r>
        </a:p>
      </dsp:txBody>
      <dsp:txXfrm>
        <a:off x="5473538" y="1546607"/>
        <a:ext cx="2233544" cy="174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67B5-1685-491E-A214-04D1144664E1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5514-9595-4D1F-9798-F8B654A46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A91CE-CEEA-42C3-B97B-7B887B8010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A91CE-CEEA-42C3-B97B-7B887B80106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A91CE-CEEA-42C3-B97B-7B887B80106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A91CE-CEEA-42C3-B97B-7B887B80106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A91CE-CEEA-42C3-B97B-7B887B80106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9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1742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4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2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321"/>
            <a:ext cx="12192000" cy="31546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2629" y="5971567"/>
            <a:ext cx="4119372" cy="886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59770" y="2657601"/>
            <a:ext cx="87401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2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321"/>
            <a:ext cx="12192000" cy="3154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5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3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6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847" y="280162"/>
            <a:ext cx="10882308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1742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2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1742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heavy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3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1742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9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8"/>
            <a:ext cx="596053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842061" y="4182281"/>
            <a:ext cx="5350087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9389872" y="0"/>
            <a:ext cx="16256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9188974" y="0"/>
            <a:ext cx="3003127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9609431" y="0"/>
            <a:ext cx="2583180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851393" y="3921067"/>
            <a:ext cx="3340947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9350499" y="0"/>
            <a:ext cx="2842260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060176" y="0"/>
            <a:ext cx="1131992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0793620" y="0"/>
            <a:ext cx="1398693" cy="6858000"/>
          </a:xfrm>
          <a:custGeom>
            <a:avLst/>
            <a:gdLst/>
            <a:ahLst/>
            <a:cxnLst/>
            <a:rect l="l" t="t" r="r" b="b"/>
            <a:pathLst>
              <a:path w="1049020" h="685800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195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0757411" y="4917393"/>
            <a:ext cx="1435100" cy="1941195"/>
          </a:xfrm>
          <a:custGeom>
            <a:avLst/>
            <a:gdLst/>
            <a:ahLst/>
            <a:cxnLst/>
            <a:rect l="l" t="t" r="r" b="b"/>
            <a:pathLst>
              <a:path w="1076325" h="1941195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6896" y="280162"/>
            <a:ext cx="10978217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1742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791" y="1597279"/>
            <a:ext cx="99678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6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6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6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0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476" y="1106170"/>
            <a:ext cx="1190304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556" y="2893568"/>
            <a:ext cx="10778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8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55" y="0"/>
            <a:ext cx="10556751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5"/>
            <a:ext cx="1147267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5"/>
            <a:ext cx="11472672" cy="6857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836712"/>
            <a:ext cx="11385803" cy="58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13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5"/>
            <a:ext cx="11472672" cy="685799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1112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82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6811" y="0"/>
            <a:ext cx="9505188" cy="65058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715" y="568451"/>
            <a:ext cx="1409700" cy="1409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515" y="3671315"/>
            <a:ext cx="1562100" cy="1562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9416" y="2315340"/>
            <a:ext cx="12331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Функционал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325" y="5611164"/>
            <a:ext cx="12363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-5" dirty="0">
                <a:latin typeface="Calibri"/>
                <a:cs typeface="Calibri"/>
              </a:rPr>
              <a:t>п</a:t>
            </a:r>
            <a:r>
              <a:rPr sz="1800" spc="-6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ярные  </a:t>
            </a:r>
            <a:r>
              <a:rPr sz="1800" dirty="0">
                <a:latin typeface="Calibri"/>
                <a:cs typeface="Calibri"/>
              </a:rPr>
              <a:t>вопросы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1" y="10"/>
            <a:ext cx="10863072" cy="68198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" y="5"/>
            <a:ext cx="11234928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5760" y="254593"/>
            <a:ext cx="6408712" cy="1102729"/>
          </a:xfrm>
        </p:spPr>
        <p:txBody>
          <a:bodyPr>
            <a:noAutofit/>
          </a:bodyPr>
          <a:lstStyle/>
          <a:p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Брянской области определены 4 итоговые результата Регионального проекта:</a:t>
            </a:r>
          </a:p>
        </p:txBody>
      </p:sp>
      <p:pic>
        <p:nvPicPr>
          <p:cNvPr id="4" name="Содержимое 3" descr="I:\Documents and Settings\БеликоваАВ\Рабочий стол\772px-Coat_of_Arms_of_Bryansk_Oblast.svg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72" y="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11524" y="184482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разработки и внедрения рабочих программ воспитания обучающихся в общеобразовательных организациях и профессиональных образовательных организациях: по окончанию 2021 г. – 90 %, к 31.12.2024 г. – 100 %.</a:t>
            </a:r>
          </a:p>
          <a:p>
            <a:pPr lvl="0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Увеличение численности детей и молодежи в возрасте до 30 лет, вовлеченных в социально активную деятельность, через увеличение охвата патриотическими проектами: по окончанию 2021 г. – 55 тыс. человек, к 31.12.2024 г. – 102 тыс. человек.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7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5760" y="254593"/>
            <a:ext cx="6408712" cy="1102729"/>
          </a:xfrm>
        </p:spPr>
        <p:txBody>
          <a:bodyPr>
            <a:noAutofit/>
          </a:bodyPr>
          <a:lstStyle/>
          <a:p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Брянской области определены 4 итоговые результата Регионального проекта:</a:t>
            </a:r>
          </a:p>
        </p:txBody>
      </p:sp>
      <p:pic>
        <p:nvPicPr>
          <p:cNvPr id="4" name="Содержимое 3" descr="I:\Documents and Settings\БеликоваАВ\Рабочий стол\772px-Coat_of_Arms_of_Bryansk_Oblast.svg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72" y="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19536" y="1844824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комплекса мер, направленных на развитие системы гражданского и патриотического воспитания учащихся общеобразовательных организаций: на начало 2021 г. – 0 человек, к 31.12.2024 г. – 196 человек.</a:t>
            </a:r>
          </a:p>
          <a:p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развития системы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межпоколенческого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молодежи: по окончанию 2021 г. – 5967 человек, к 31.12.2024 г. – 6562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23613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24000" y="0"/>
            <a:ext cx="9144000" cy="1635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"/>
            <a:ext cx="8640960" cy="1562207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граждан Российской Федерации» национального проекта «Образование»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459558"/>
            <a:ext cx="1133832" cy="1945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78" y="2660062"/>
            <a:ext cx="2905702" cy="1544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52363" t="47900" r="30706" b="24100"/>
          <a:stretch/>
        </p:blipFill>
        <p:spPr>
          <a:xfrm>
            <a:off x="3299188" y="2459558"/>
            <a:ext cx="1986722" cy="246415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76865" y="2414587"/>
            <a:ext cx="2178242" cy="1997748"/>
            <a:chOff x="8112224" y="2475000"/>
            <a:chExt cx="2160240" cy="19977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248" y="2475000"/>
              <a:ext cx="1476552" cy="1545157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8112224" y="4041861"/>
              <a:ext cx="216024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Департамент образования и науки Брянской области</a:t>
              </a:r>
            </a:p>
          </p:txBody>
        </p:sp>
      </p:grpSp>
      <p:pic>
        <p:nvPicPr>
          <p:cNvPr id="5122" name="Picture 2" descr="C:\Users\Сергей.LAPTOP-CIFQPUI9\Desktop\otr-guberni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4635288"/>
            <a:ext cx="3024163" cy="17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ей.LAPTOP-CIFQPUI9\Desktop\log-GTRK-tv-i-radi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26" y="4958237"/>
            <a:ext cx="4671800" cy="10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0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1620864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</a:p>
        </p:txBody>
      </p:sp>
      <p:pic>
        <p:nvPicPr>
          <p:cNvPr id="5" name="Содержимое 3" descr="I:\Documents and Settings\БеликоваАВ\Рабочий стол\772px-Coat_of_Arms_of_Bryansk_Oblast.svg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142852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Сергей.LAPTOP-CIFQPUI9\Desktop\1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72" y="142852"/>
            <a:ext cx="6948264" cy="14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ергей.LAPTOP-CIFQPUI9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71" y="1811415"/>
            <a:ext cx="2604902" cy="16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Сергей.LAPTOP-CIFQPUI9\Desktop\dvp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36" y="2348880"/>
            <a:ext cx="3282616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Сергей.LAPTOP-CIFQPUI9\Desktop\rrr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90" y="4083457"/>
            <a:ext cx="1800200" cy="20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Сергей.LAPTOP-CIFQPUI9\Desktop\юнарм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439736"/>
            <a:ext cx="2628396" cy="17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32" y="2059970"/>
            <a:ext cx="1511776" cy="1945971"/>
          </a:xfrm>
          <a:prstGeom prst="rect">
            <a:avLst/>
          </a:prstGeom>
        </p:spPr>
      </p:pic>
      <p:pic>
        <p:nvPicPr>
          <p:cNvPr id="1036" name="Picture 12" descr="C:\Users\Сергей.LAPTOP-CIFQPUI9\Desktop\d0b4d18ed0b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28" y="4325572"/>
            <a:ext cx="1637552" cy="17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/>
          <a:srcRect l="52363" t="47900" r="30706" b="24100"/>
          <a:stretch/>
        </p:blipFill>
        <p:spPr>
          <a:xfrm>
            <a:off x="8015617" y="4084065"/>
            <a:ext cx="2648962" cy="2464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7728" y="542156"/>
            <a:ext cx="5292080" cy="848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pic>
        <p:nvPicPr>
          <p:cNvPr id="4" name="Содержимое 3" descr="I:\Documents and Settings\БеликоваАВ\Рабочий стол\772px-Coat_of_Arms_of_Bryansk_Oblast.svg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72" y="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75520" y="1556793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является воспитание гармонично развитой и социально ответственной личности путем вовлечения подрастающего поколения в систему патриотического воспитания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9516" y="2572456"/>
            <a:ext cx="8712968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задачам относятся:</a:t>
            </a:r>
          </a:p>
          <a:p>
            <a:pPr algn="ctr"/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-совершенствование системы патриотического воспитания детей и молодежи, основанной на принципах нравственности и гражданской идентичности;</a:t>
            </a:r>
          </a:p>
          <a:p>
            <a:pPr indent="457200" algn="just"/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инновационных методов работы субъектов патриотического воспитания для обеспечения влияния на воспитательный процесс;</a:t>
            </a:r>
          </a:p>
          <a:p>
            <a:pPr indent="457200" algn="just"/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условий для развития патриотических детских объединений,  клубов  и иных организаций патриотической направленности;</a:t>
            </a:r>
          </a:p>
          <a:p>
            <a:pPr indent="457200" algn="just"/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у подрастающего поколения  активной гражданской позиции, чувства ответственности за свои действия и поступки, развитие инициативности и самостоятельности и др.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395" y="22047"/>
            <a:ext cx="94792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Trebuchet MS"/>
                <a:cs typeface="Trebuchet MS"/>
              </a:rPr>
              <a:t>Новая</a:t>
            </a:r>
            <a:r>
              <a:rPr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rebuchet MS"/>
                <a:cs typeface="Trebuchet MS"/>
              </a:rPr>
              <a:t>стратегия</a:t>
            </a:r>
            <a:r>
              <a:rPr sz="280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rebuchet MS"/>
                <a:cs typeface="Trebuchet MS"/>
              </a:rPr>
              <a:t>воспитательной</a:t>
            </a:r>
            <a:r>
              <a:rPr sz="2800" spc="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rebuchet MS"/>
                <a:cs typeface="Trebuchet MS"/>
              </a:rPr>
              <a:t>работы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0903" y="1002538"/>
            <a:ext cx="91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  <a:latin typeface="Trebuchet MS"/>
                <a:cs typeface="Trebuchet MS"/>
              </a:rPr>
              <a:t>2009г.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5451" y="2559177"/>
            <a:ext cx="91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  <a:latin typeface="Trebuchet MS"/>
                <a:cs typeface="Trebuchet MS"/>
              </a:rPr>
              <a:t>2019г.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843" y="4681559"/>
            <a:ext cx="92032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  <a:latin typeface="Trebuchet MS"/>
                <a:cs typeface="Trebuchet MS"/>
              </a:rPr>
              <a:t>2020г.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7056" y="816871"/>
            <a:ext cx="7515013" cy="1158009"/>
          </a:xfrm>
          <a:prstGeom prst="rect">
            <a:avLst/>
          </a:prstGeom>
          <a:ln w="9144">
            <a:solidFill>
              <a:srgbClr val="226E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ts val="2155"/>
              </a:lnSpc>
              <a:spcBef>
                <a:spcPts val="310"/>
              </a:spcBef>
            </a:pPr>
            <a:r>
              <a:rPr b="1" spc="-5" dirty="0">
                <a:solidFill>
                  <a:prstClr val="black"/>
                </a:solidFill>
                <a:latin typeface="Trebuchet MS"/>
                <a:cs typeface="Trebuchet MS"/>
              </a:rPr>
              <a:t>ФГОС</a:t>
            </a:r>
            <a:r>
              <a:rPr b="1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prstClr val="black"/>
                </a:solidFill>
                <a:latin typeface="Trebuchet MS"/>
                <a:cs typeface="Trebuchet MS"/>
              </a:rPr>
              <a:t>общего</a:t>
            </a:r>
            <a:r>
              <a:rPr b="1" spc="-2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prstClr val="black"/>
                </a:solidFill>
                <a:latin typeface="Trebuchet MS"/>
                <a:cs typeface="Trebuchet MS"/>
              </a:rPr>
              <a:t>образования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78460" indent="-287020">
              <a:lnSpc>
                <a:spcPts val="2155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Программа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45" dirty="0">
                <a:solidFill>
                  <a:prstClr val="black"/>
                </a:solidFill>
                <a:latin typeface="Times New Roman"/>
                <a:cs typeface="Times New Roman"/>
              </a:rPr>
              <a:t>ДНР,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воспитание</a:t>
            </a:r>
            <a:r>
              <a:rPr i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ФГОС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НОО(2009</a:t>
            </a:r>
            <a:r>
              <a:rPr i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г.)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2075" marR="138430"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Программа воспитания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социализации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ФГОС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ООО </a:t>
            </a:r>
            <a:r>
              <a:rPr i="1" spc="-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(2010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г.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12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пунктов,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2012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г.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i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20" dirty="0">
                <a:solidFill>
                  <a:prstClr val="black"/>
                </a:solidFill>
                <a:latin typeface="Times New Roman"/>
                <a:cs typeface="Times New Roman"/>
              </a:rPr>
              <a:t>11пунктов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7473" y="2394204"/>
            <a:ext cx="6866467" cy="1477010"/>
          </a:xfrm>
          <a:prstGeom prst="rect">
            <a:avLst/>
          </a:prstGeom>
          <a:ln w="9144">
            <a:solidFill>
              <a:srgbClr val="226E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R="60960" algn="ctr">
              <a:lnSpc>
                <a:spcPts val="2155"/>
              </a:lnSpc>
              <a:spcBef>
                <a:spcPts val="315"/>
              </a:spcBef>
            </a:pPr>
            <a:r>
              <a:rPr b="1" spc="-5" dirty="0">
                <a:solidFill>
                  <a:prstClr val="black"/>
                </a:solidFill>
                <a:latin typeface="Trebuchet MS"/>
                <a:cs typeface="Trebuchet MS"/>
              </a:rPr>
              <a:t>Примерная</a:t>
            </a:r>
            <a:r>
              <a:rPr b="1" spc="-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prstClr val="black"/>
                </a:solidFill>
                <a:latin typeface="Trebuchet MS"/>
                <a:cs typeface="Trebuchet MS"/>
              </a:rPr>
              <a:t>программа</a:t>
            </a:r>
            <a:r>
              <a:rPr b="1" spc="-1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prstClr val="black"/>
                </a:solidFill>
                <a:latin typeface="Trebuchet MS"/>
                <a:cs typeface="Trebuchet MS"/>
              </a:rPr>
              <a:t>воспитания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77825" indent="-287655">
              <a:lnSpc>
                <a:spcPts val="2155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i="1" spc="-15" dirty="0">
                <a:solidFill>
                  <a:prstClr val="black"/>
                </a:solidFill>
                <a:latin typeface="Times New Roman"/>
                <a:cs typeface="Times New Roman"/>
              </a:rPr>
              <a:t>Структура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примерной</a:t>
            </a:r>
            <a:r>
              <a:rPr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программы</a:t>
            </a:r>
            <a:r>
              <a:rPr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(4</a:t>
            </a:r>
            <a:r>
              <a:rPr i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раздела)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7825" indent="-287655"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Инвариантные</a:t>
            </a:r>
            <a:r>
              <a:rPr i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20" dirty="0">
                <a:solidFill>
                  <a:prstClr val="black"/>
                </a:solidFill>
                <a:latin typeface="Times New Roman"/>
                <a:cs typeface="Times New Roman"/>
              </a:rPr>
              <a:t>модули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7825" indent="-287655"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Вариативные</a:t>
            </a:r>
            <a:r>
              <a:rPr i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20" dirty="0">
                <a:solidFill>
                  <a:prstClr val="black"/>
                </a:solidFill>
                <a:latin typeface="Times New Roman"/>
                <a:cs typeface="Times New Roman"/>
              </a:rPr>
              <a:t>модули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7825" indent="-287655"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Ежегодный</a:t>
            </a:r>
            <a:r>
              <a:rPr i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календарный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план</a:t>
            </a:r>
            <a:r>
              <a:rPr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ВР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0351" y="4125472"/>
            <a:ext cx="8364220" cy="1977464"/>
          </a:xfrm>
          <a:prstGeom prst="rect">
            <a:avLst/>
          </a:prstGeom>
          <a:ln w="9144">
            <a:solidFill>
              <a:srgbClr val="226E5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 marR="892810">
              <a:spcBef>
                <a:spcPts val="300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ФЗ №273 «Об 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образовании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РФ» 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от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29.12.2012 </a:t>
            </a:r>
            <a:r>
              <a:rPr spc="-100" dirty="0">
                <a:solidFill>
                  <a:prstClr val="black"/>
                </a:solidFill>
                <a:latin typeface="Times New Roman"/>
                <a:cs typeface="Times New Roman"/>
              </a:rPr>
              <a:t>г. </a:t>
            </a:r>
            <a:r>
              <a:rPr spc="-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(статьи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2,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12)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6555" marR="295910" indent="-285115"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ФЗ</a:t>
            </a:r>
            <a:r>
              <a:rPr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№</a:t>
            </a:r>
            <a:r>
              <a:rPr b="1" spc="-5" dirty="0">
                <a:solidFill>
                  <a:prstClr val="black"/>
                </a:solidFill>
                <a:latin typeface="Times New Roman"/>
                <a:cs typeface="Times New Roman"/>
              </a:rPr>
              <a:t> 304-ФЗ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 «О внесении</a:t>
            </a:r>
            <a:r>
              <a:rPr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изменений</a:t>
            </a:r>
            <a:r>
              <a:rPr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в ФЗ </a:t>
            </a:r>
            <a:r>
              <a:rPr b="1" spc="-5" dirty="0">
                <a:solidFill>
                  <a:prstClr val="black"/>
                </a:solidFill>
                <a:latin typeface="Times New Roman"/>
                <a:cs typeface="Times New Roman"/>
              </a:rPr>
              <a:t>"Об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образовании</a:t>
            </a:r>
            <a:r>
              <a:rPr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Российской</a:t>
            </a:r>
            <a:r>
              <a:rPr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Федерации»</a:t>
            </a:r>
            <a:r>
              <a:rPr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от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31.07.2020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0" dirty="0">
                <a:solidFill>
                  <a:prstClr val="black"/>
                </a:solidFill>
                <a:latin typeface="Times New Roman"/>
                <a:cs typeface="Times New Roman"/>
              </a:rPr>
              <a:t>г. </a:t>
            </a:r>
            <a:r>
              <a:rPr spc="-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по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вопросам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воспитания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обучающихся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7825" indent="-287020">
              <a:spcBef>
                <a:spcPts val="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РП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воспитания,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примерный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календарный план </a:t>
            </a:r>
            <a:r>
              <a:rPr spc="-80" dirty="0">
                <a:solidFill>
                  <a:prstClr val="black"/>
                </a:solidFill>
                <a:latin typeface="Times New Roman"/>
                <a:cs typeface="Times New Roman"/>
              </a:rPr>
              <a:t>ВР,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модули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7825" indent="-287020"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Советы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родителей,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советы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обучающихся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80160"/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Изменения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1.09.2020г.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1.09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2021г.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99491" y="807728"/>
            <a:ext cx="673100" cy="998219"/>
            <a:chOff x="1499616" y="807719"/>
            <a:chExt cx="504825" cy="998219"/>
          </a:xfrm>
        </p:grpSpPr>
        <p:sp>
          <p:nvSpPr>
            <p:cNvPr id="10" name="object 10"/>
            <p:cNvSpPr/>
            <p:nvPr/>
          </p:nvSpPr>
          <p:spPr>
            <a:xfrm>
              <a:off x="1509522" y="817625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3" y="0"/>
                  </a:moveTo>
                  <a:lnTo>
                    <a:pt x="121158" y="0"/>
                  </a:lnTo>
                  <a:lnTo>
                    <a:pt x="121158" y="736091"/>
                  </a:lnTo>
                  <a:lnTo>
                    <a:pt x="0" y="736091"/>
                  </a:lnTo>
                  <a:lnTo>
                    <a:pt x="242315" y="978408"/>
                  </a:lnTo>
                  <a:lnTo>
                    <a:pt x="484632" y="736091"/>
                  </a:lnTo>
                  <a:lnTo>
                    <a:pt x="363473" y="736091"/>
                  </a:lnTo>
                  <a:lnTo>
                    <a:pt x="363473" y="0"/>
                  </a:lnTo>
                  <a:close/>
                </a:path>
              </a:pathLst>
            </a:custGeom>
            <a:solidFill>
              <a:srgbClr val="0024D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509522" y="817625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1"/>
                  </a:moveTo>
                  <a:lnTo>
                    <a:pt x="121158" y="736091"/>
                  </a:lnTo>
                  <a:lnTo>
                    <a:pt x="121158" y="0"/>
                  </a:lnTo>
                  <a:lnTo>
                    <a:pt x="363473" y="0"/>
                  </a:lnTo>
                  <a:lnTo>
                    <a:pt x="363473" y="736091"/>
                  </a:lnTo>
                  <a:lnTo>
                    <a:pt x="484632" y="736091"/>
                  </a:lnTo>
                  <a:lnTo>
                    <a:pt x="242315" y="978408"/>
                  </a:lnTo>
                  <a:lnTo>
                    <a:pt x="0" y="736091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344" y="2394204"/>
            <a:ext cx="699008" cy="99364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75" y="4447041"/>
            <a:ext cx="701040" cy="9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9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179" y="0"/>
            <a:ext cx="10899488" cy="6857996"/>
          </a:xfrm>
          <a:prstGeom prst="rect">
            <a:avLst/>
          </a:prstGeom>
        </p:spPr>
      </p:pic>
      <p:graphicFrame>
        <p:nvGraphicFramePr>
          <p:cNvPr id="3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70581"/>
              </p:ext>
            </p:extLst>
          </p:nvPr>
        </p:nvGraphicFramePr>
        <p:xfrm>
          <a:off x="381000" y="722313"/>
          <a:ext cx="11440667" cy="5910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0401">
                <a:tc>
                  <a:txBody>
                    <a:bodyPr/>
                    <a:lstStyle/>
                    <a:p>
                      <a:pPr marL="58419" marR="39370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Статья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800" b="1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пункт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103505" algn="ctr">
                        <a:lnSpc>
                          <a:spcPts val="209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изменена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трактовка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понятия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104139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«воспитание»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Подчеркнута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роль</a:t>
                      </a:r>
                      <a:r>
                        <a:rPr sz="1800" b="1" spc="38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гражданского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9690" marR="3492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патриотического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воспитания. </a:t>
                      </a:r>
                      <a:r>
                        <a:rPr sz="1800" b="1" spc="-39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Подчеркнут 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деятельностный </a:t>
                      </a:r>
                      <a:r>
                        <a:rPr sz="18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характер</a:t>
                      </a:r>
                      <a:r>
                        <a:rPr sz="1800" b="1" spc="-2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воспит.</a:t>
                      </a:r>
                      <a:r>
                        <a:rPr sz="1800" b="1" spc="-3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процесса.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835">
                <a:tc>
                  <a:txBody>
                    <a:bodyPr/>
                    <a:lstStyle/>
                    <a:p>
                      <a:pPr marL="58419" marR="39370">
                        <a:lnSpc>
                          <a:spcPts val="209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Статья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sz="1800" b="1" spc="3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пункт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изменена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трактовка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понятия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marR="1035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«образовательная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программа»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структуру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образовательной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9690" marR="568325">
                        <a:lnSpc>
                          <a:spcPct val="1072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обязательном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порядке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должна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входить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u="heavy" dirty="0">
                          <a:solidFill>
                            <a:srgbClr val="17375E"/>
                          </a:solidFill>
                          <a:uFill>
                            <a:solidFill>
                              <a:srgbClr val="17375E"/>
                            </a:solidFill>
                          </a:uFill>
                          <a:latin typeface="Calibri"/>
                          <a:cs typeface="Calibri"/>
                        </a:rPr>
                        <a:t>рабочая</a:t>
                      </a:r>
                      <a:r>
                        <a:rPr sz="1800" b="1" u="heavy" spc="-25" dirty="0">
                          <a:solidFill>
                            <a:srgbClr val="17375E"/>
                          </a:solidFill>
                          <a:uFill>
                            <a:solidFill>
                              <a:srgbClr val="17375E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5" dirty="0">
                          <a:solidFill>
                            <a:srgbClr val="17375E"/>
                          </a:solidFill>
                          <a:uFill>
                            <a:solidFill>
                              <a:srgbClr val="17375E"/>
                            </a:solidFill>
                          </a:uFill>
                          <a:latin typeface="Calibri"/>
                          <a:cs typeface="Calibri"/>
                        </a:rPr>
                        <a:t>программа</a:t>
                      </a:r>
                      <a:r>
                        <a:rPr sz="1800" b="1" u="heavy" spc="-25" dirty="0">
                          <a:solidFill>
                            <a:srgbClr val="17375E"/>
                          </a:solidFill>
                          <a:uFill>
                            <a:solidFill>
                              <a:srgbClr val="17375E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17375E"/>
                          </a:solidFill>
                          <a:uFill>
                            <a:solidFill>
                              <a:srgbClr val="17375E"/>
                            </a:solidFill>
                          </a:uFill>
                          <a:latin typeface="Calibri"/>
                          <a:cs typeface="Calibri"/>
                        </a:rPr>
                        <a:t>воспитания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481">
                <a:tc>
                  <a:txBody>
                    <a:bodyPr/>
                    <a:lstStyle/>
                    <a:p>
                      <a:pPr marL="58419" marR="39370">
                        <a:lnSpc>
                          <a:spcPts val="209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Статья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2,пункт10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8419" marR="264160">
                        <a:lnSpc>
                          <a:spcPct val="1068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Статья12,пункт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(для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СПО)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03505" algn="ctr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изменена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трактовка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R="1035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«примерная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основная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35" marR="1035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образовательная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программа»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2095"/>
                        </a:lnSpc>
                        <a:tabLst>
                          <a:tab pos="748665" algn="l"/>
                          <a:tab pos="2260600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В	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структуру	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примерной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9690" marR="26034">
                        <a:lnSpc>
                          <a:spcPct val="107200"/>
                        </a:lnSpc>
                        <a:tabLst>
                          <a:tab pos="2236470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обр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ой	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ра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мы  включены: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1007744" algn="l"/>
                          <a:tab pos="2259330" algn="l"/>
                        </a:tabLst>
                      </a:pP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рабочая	программа	воспитания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9690" marR="24130">
                        <a:lnSpc>
                          <a:spcPct val="106800"/>
                        </a:lnSpc>
                        <a:spcBef>
                          <a:spcPts val="5"/>
                        </a:spcBef>
                        <a:tabLst>
                          <a:tab pos="629920" algn="l"/>
                          <a:tab pos="2040889" algn="l"/>
                        </a:tabLst>
                      </a:pPr>
                      <a:r>
                        <a:rPr sz="18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и	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18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мерн</a:t>
                      </a:r>
                      <a:r>
                        <a:rPr sz="18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ый	</a:t>
                      </a:r>
                      <a:r>
                        <a:rPr sz="1800" b="1" spc="-3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ал</a:t>
                      </a:r>
                      <a:r>
                        <a:rPr sz="1800" b="1" spc="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ндар</a:t>
                      </a:r>
                      <a:r>
                        <a:rPr sz="1800" b="1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ный  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800" b="1" spc="1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воспитательной</a:t>
                      </a:r>
                      <a:r>
                        <a:rPr sz="1800" b="1" spc="-40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работы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619">
                <a:tc>
                  <a:txBody>
                    <a:bodyPr/>
                    <a:lstStyle/>
                    <a:p>
                      <a:pPr marL="58419" marR="39370">
                        <a:lnSpc>
                          <a:spcPts val="209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Статья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03505" algn="ctr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изложены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общие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требования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к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104139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воспитания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2095"/>
                        </a:lnSpc>
                        <a:tabLst>
                          <a:tab pos="1727200" algn="l"/>
                          <a:tab pos="2909570" algn="l"/>
                        </a:tabLst>
                      </a:pPr>
                      <a:r>
                        <a:rPr sz="1800" b="1" spc="-5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«воспитание	</a:t>
                      </a:r>
                      <a:r>
                        <a:rPr sz="1800" b="1" spc="-1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должно	</a:t>
                      </a:r>
                      <a:r>
                        <a:rPr sz="1800" b="1" spc="-5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стать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9690" marR="23495">
                        <a:lnSpc>
                          <a:spcPct val="107200"/>
                        </a:lnSpc>
                        <a:tabLst>
                          <a:tab pos="1675130" algn="l"/>
                          <a:tab pos="2981960" algn="l"/>
                        </a:tabLst>
                      </a:pPr>
                      <a:r>
                        <a:rPr sz="1800" b="1" spc="-5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сос</a:t>
                      </a:r>
                      <a:r>
                        <a:rPr sz="1800" b="1" spc="-1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авн</a:t>
                      </a:r>
                      <a:r>
                        <a:rPr sz="1800" b="1" spc="-1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й	</a:t>
                      </a:r>
                      <a:r>
                        <a:rPr sz="1800" b="1" spc="-5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час</a:t>
                      </a:r>
                      <a:r>
                        <a:rPr sz="1800" b="1" spc="-1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ью	</a:t>
                      </a:r>
                      <a:r>
                        <a:rPr sz="1800" b="1" u="heavy" dirty="0">
                          <a:solidFill>
                            <a:srgbClr val="800000"/>
                          </a:solidFill>
                          <a:uFill>
                            <a:solidFill>
                              <a:srgbClr val="800000"/>
                            </a:solidFill>
                          </a:uFill>
                          <a:latin typeface="Calibri"/>
                          <a:cs typeface="Calibri"/>
                        </a:rPr>
                        <a:t>вс</a:t>
                      </a:r>
                      <a:r>
                        <a:rPr sz="1800" b="1" u="heavy" spc="-20" dirty="0">
                          <a:solidFill>
                            <a:srgbClr val="800000"/>
                          </a:solidFill>
                          <a:uFill>
                            <a:solidFill>
                              <a:srgbClr val="800000"/>
                            </a:solidFill>
                          </a:u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u="heavy" dirty="0">
                          <a:solidFill>
                            <a:srgbClr val="800000"/>
                          </a:solidFill>
                          <a:uFill>
                            <a:solidFill>
                              <a:srgbClr val="800000"/>
                            </a:solidFill>
                          </a:uFill>
                          <a:latin typeface="Calibri"/>
                          <a:cs typeface="Calibri"/>
                        </a:rPr>
                        <a:t>х </a:t>
                      </a:r>
                      <a:r>
                        <a:rPr sz="18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5" dirty="0">
                          <a:solidFill>
                            <a:srgbClr val="800000"/>
                          </a:solidFill>
                          <a:uFill>
                            <a:solidFill>
                              <a:srgbClr val="800000"/>
                            </a:solidFill>
                          </a:uFill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800" b="1" u="heavy" spc="-25" dirty="0">
                          <a:solidFill>
                            <a:srgbClr val="800000"/>
                          </a:solidFill>
                          <a:uFill>
                            <a:solidFill>
                              <a:srgbClr val="8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5" dirty="0">
                          <a:solidFill>
                            <a:srgbClr val="800000"/>
                          </a:solidFill>
                          <a:uFill>
                            <a:solidFill>
                              <a:srgbClr val="800000"/>
                            </a:solidFill>
                          </a:uFill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1800" b="1" spc="-5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».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751">
                <a:tc gridSpan="3">
                  <a:txBody>
                    <a:bodyPr/>
                    <a:lstStyle/>
                    <a:p>
                      <a:pPr marL="4724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b="1" u="heavy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2000" b="1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spc="-5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позднее</a:t>
                      </a:r>
                      <a:r>
                        <a:rPr sz="2000" b="1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000" b="1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    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 </a:t>
                      </a:r>
                      <a:r>
                        <a:rPr sz="2000" b="1" u="heavy" spc="-5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сентября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2021 </a:t>
                      </a:r>
                      <a:r>
                        <a:rPr sz="2000" b="1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г.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 err="1">
                          <a:latin typeface="Calibri"/>
                          <a:cs typeface="Calibri"/>
                        </a:rPr>
                        <a:t>все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 err="1">
                          <a:latin typeface="Calibri"/>
                          <a:cs typeface="Calibri"/>
                        </a:rPr>
                        <a:t>образователь</a:t>
                      </a:r>
                      <a:r>
                        <a:rPr lang="ru-RU" sz="2000" b="1" spc="-5" dirty="0" err="1">
                          <a:latin typeface="Calibri"/>
                          <a:cs typeface="Calibri"/>
                        </a:rPr>
                        <a:t>ные</a:t>
                      </a:r>
                      <a:r>
                        <a:rPr lang="ru-RU" sz="2000" b="1" spc="-5" dirty="0">
                          <a:latin typeface="Calibri"/>
                          <a:cs typeface="Calibri"/>
                        </a:rPr>
                        <a:t> программы подлежат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spc="-5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приведению</a:t>
                      </a:r>
                      <a:r>
                        <a:rPr sz="2000" b="1" u="heavy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spc="-5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соответствие</a:t>
                      </a:r>
                      <a:r>
                        <a:rPr sz="2000" b="1" u="heavy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spc="-1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пол</a:t>
                      </a:r>
                      <a:r>
                        <a:rPr lang="ru-RU" sz="20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spc="-1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жениями</a:t>
                      </a:r>
                      <a:r>
                        <a:rPr sz="20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ФЗ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495" indent="203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3505" marR="436880" indent="-53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952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0200" y="56277"/>
            <a:ext cx="8748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C00000"/>
                </a:solidFill>
                <a:ea typeface="+mj-ea"/>
                <a:cs typeface="Calibri"/>
              </a:rPr>
              <a:t>О </a:t>
            </a:r>
            <a:r>
              <a:rPr lang="ru-RU" b="1" kern="0" spc="-5" dirty="0">
                <a:solidFill>
                  <a:srgbClr val="C00000"/>
                </a:solidFill>
                <a:ea typeface="+mj-ea"/>
                <a:cs typeface="Calibri"/>
              </a:rPr>
              <a:t>внесении </a:t>
            </a:r>
            <a:r>
              <a:rPr lang="ru-RU" b="1" kern="0" dirty="0">
                <a:solidFill>
                  <a:srgbClr val="C00000"/>
                </a:solidFill>
                <a:ea typeface="+mj-ea"/>
                <a:cs typeface="Calibri"/>
              </a:rPr>
              <a:t>изменений в </a:t>
            </a:r>
            <a:r>
              <a:rPr lang="ru-RU" b="1" kern="0" spc="-5" dirty="0">
                <a:solidFill>
                  <a:srgbClr val="C00000"/>
                </a:solidFill>
                <a:ea typeface="+mj-ea"/>
                <a:cs typeface="Calibri"/>
              </a:rPr>
              <a:t>Федеральный </a:t>
            </a:r>
            <a:r>
              <a:rPr lang="ru-RU" b="1" kern="0" spc="-10" dirty="0">
                <a:solidFill>
                  <a:srgbClr val="C00000"/>
                </a:solidFill>
                <a:ea typeface="+mj-ea"/>
                <a:cs typeface="Calibri"/>
              </a:rPr>
              <a:t>Закон </a:t>
            </a:r>
            <a:r>
              <a:rPr lang="ru-RU" b="1" kern="0" dirty="0">
                <a:solidFill>
                  <a:srgbClr val="C00000"/>
                </a:solidFill>
                <a:ea typeface="+mj-ea"/>
                <a:cs typeface="Calibri"/>
              </a:rPr>
              <a:t>«Об образовании </a:t>
            </a:r>
            <a:r>
              <a:rPr lang="ru-RU" b="1" kern="0" spc="-395" dirty="0">
                <a:solidFill>
                  <a:srgbClr val="C00000"/>
                </a:solidFill>
                <a:ea typeface="+mj-ea"/>
                <a:cs typeface="Calibri"/>
              </a:rPr>
              <a:t> </a:t>
            </a:r>
            <a:r>
              <a:rPr lang="ru-RU" b="1" kern="0" dirty="0">
                <a:solidFill>
                  <a:srgbClr val="C00000"/>
                </a:solidFill>
                <a:ea typeface="+mj-ea"/>
                <a:cs typeface="Calibri"/>
              </a:rPr>
              <a:t>в</a:t>
            </a:r>
            <a:r>
              <a:rPr lang="ru-RU" b="1" kern="0" spc="-10" dirty="0">
                <a:solidFill>
                  <a:srgbClr val="C00000"/>
                </a:solidFill>
                <a:ea typeface="+mj-ea"/>
                <a:cs typeface="Calibri"/>
              </a:rPr>
              <a:t> Российской</a:t>
            </a:r>
            <a:r>
              <a:rPr lang="ru-RU" b="1" kern="0" spc="-30" dirty="0">
                <a:solidFill>
                  <a:srgbClr val="C00000"/>
                </a:solidFill>
                <a:ea typeface="+mj-ea"/>
                <a:cs typeface="Calibri"/>
              </a:rPr>
              <a:t> </a:t>
            </a:r>
            <a:r>
              <a:rPr lang="ru-RU" b="1" kern="0" spc="-5" dirty="0">
                <a:solidFill>
                  <a:srgbClr val="C00000"/>
                </a:solidFill>
                <a:ea typeface="+mj-ea"/>
                <a:cs typeface="Calibri"/>
              </a:rPr>
              <a:t>Федерации»</a:t>
            </a:r>
            <a:r>
              <a:rPr lang="ru-RU" b="1" kern="0" spc="-30" dirty="0">
                <a:solidFill>
                  <a:srgbClr val="C00000"/>
                </a:solidFill>
                <a:ea typeface="+mj-ea"/>
                <a:cs typeface="Calibri"/>
              </a:rPr>
              <a:t> </a:t>
            </a:r>
            <a:r>
              <a:rPr lang="ru-RU" b="1" kern="0" spc="-10" dirty="0">
                <a:solidFill>
                  <a:prstClr val="black"/>
                </a:solidFill>
                <a:ea typeface="+mj-ea"/>
                <a:cs typeface="Calibri"/>
              </a:rPr>
              <a:t>(ФЗ</a:t>
            </a:r>
            <a:r>
              <a:rPr lang="ru-RU" b="1" kern="0" dirty="0">
                <a:solidFill>
                  <a:prstClr val="black"/>
                </a:solidFill>
                <a:ea typeface="+mj-ea"/>
                <a:cs typeface="Calibri"/>
              </a:rPr>
              <a:t> №</a:t>
            </a:r>
            <a:r>
              <a:rPr lang="ru-RU" b="1" kern="0" spc="5" dirty="0">
                <a:solidFill>
                  <a:prstClr val="black"/>
                </a:solidFill>
                <a:ea typeface="+mj-ea"/>
                <a:cs typeface="Calibri"/>
              </a:rPr>
              <a:t> </a:t>
            </a:r>
            <a:r>
              <a:rPr lang="ru-RU" b="1" kern="0" spc="-10" dirty="0">
                <a:solidFill>
                  <a:prstClr val="black"/>
                </a:solidFill>
                <a:ea typeface="+mj-ea"/>
                <a:cs typeface="Calibri"/>
              </a:rPr>
              <a:t>304-ФЗ</a:t>
            </a:r>
            <a:r>
              <a:rPr lang="ru-RU" b="1" kern="0" spc="10" dirty="0">
                <a:solidFill>
                  <a:prstClr val="black"/>
                </a:solidFill>
                <a:ea typeface="+mj-ea"/>
                <a:cs typeface="Calibri"/>
              </a:rPr>
              <a:t> </a:t>
            </a:r>
            <a:r>
              <a:rPr lang="ru-RU" b="1" kern="0" spc="-5" dirty="0">
                <a:solidFill>
                  <a:prstClr val="black"/>
                </a:solidFill>
                <a:ea typeface="+mj-ea"/>
                <a:cs typeface="Calibri"/>
              </a:rPr>
              <a:t>от</a:t>
            </a:r>
            <a:r>
              <a:rPr lang="ru-RU" b="1" kern="0" spc="5" dirty="0">
                <a:solidFill>
                  <a:prstClr val="black"/>
                </a:solidFill>
                <a:ea typeface="+mj-ea"/>
                <a:cs typeface="Calibri"/>
              </a:rPr>
              <a:t> </a:t>
            </a:r>
            <a:r>
              <a:rPr lang="ru-RU" b="1" kern="0" dirty="0">
                <a:solidFill>
                  <a:prstClr val="black"/>
                </a:solidFill>
                <a:ea typeface="+mj-ea"/>
                <a:cs typeface="Calibri"/>
              </a:rPr>
              <a:t>31 </a:t>
            </a:r>
            <a:r>
              <a:rPr lang="ru-RU" b="1" kern="0" spc="-10" dirty="0">
                <a:solidFill>
                  <a:prstClr val="black"/>
                </a:solidFill>
                <a:ea typeface="+mj-ea"/>
                <a:cs typeface="Calibri"/>
              </a:rPr>
              <a:t>июля</a:t>
            </a:r>
            <a:r>
              <a:rPr lang="ru-RU" b="1" kern="0" dirty="0">
                <a:solidFill>
                  <a:prstClr val="black"/>
                </a:solidFill>
                <a:ea typeface="+mj-ea"/>
                <a:cs typeface="Calibri"/>
              </a:rPr>
              <a:t> 2020</a:t>
            </a:r>
            <a:r>
              <a:rPr lang="ru-RU" b="1" kern="0" spc="-5" dirty="0">
                <a:solidFill>
                  <a:prstClr val="black"/>
                </a:solidFill>
                <a:ea typeface="+mj-ea"/>
                <a:cs typeface="Calibri"/>
              </a:rPr>
              <a:t> </a:t>
            </a:r>
            <a:r>
              <a:rPr lang="ru-RU" kern="0" dirty="0">
                <a:solidFill>
                  <a:prstClr val="black"/>
                </a:solidFill>
                <a:ea typeface="+mj-ea"/>
                <a:cs typeface="Calibri"/>
              </a:rPr>
              <a:t>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4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1E565-79E8-46AD-A745-2F5A1590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экспертизы рабочих программ воспитания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B380BCB-A4AE-4AA9-9E62-BA4A2971DCDD}"/>
              </a:ext>
            </a:extLst>
          </p:cNvPr>
          <p:cNvGraphicFramePr/>
          <p:nvPr/>
        </p:nvGraphicFramePr>
        <p:xfrm>
          <a:off x="2135560" y="1397000"/>
          <a:ext cx="80752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AB92E-B052-46D3-A5F0-1064A0914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830" y="174198"/>
            <a:ext cx="1286367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5"/>
            <a:ext cx="11472672" cy="6857997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1" y="152400"/>
            <a:ext cx="11364469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06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28048" y="4126756"/>
            <a:ext cx="4139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ставок специалистов по воспитанию: муниципальных кураторов  и  советников директоров школ по воспитанию и взаимодействию с детскими общественными объединениями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48" r="5014"/>
          <a:stretch/>
        </p:blipFill>
        <p:spPr bwMode="auto">
          <a:xfrm>
            <a:off x="5481012" y="1685853"/>
            <a:ext cx="5186988" cy="17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 12"/>
          <p:cNvSpPr/>
          <p:nvPr/>
        </p:nvSpPr>
        <p:spPr>
          <a:xfrm>
            <a:off x="1555515" y="2358779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99531" y="2555735"/>
            <a:ext cx="7410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18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554052" y="3571977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8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0732" y="3682309"/>
            <a:ext cx="74104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13932" y="3761005"/>
            <a:ext cx="34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554052" y="4878735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8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40732" y="4989067"/>
            <a:ext cx="74104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0185" y="5024077"/>
            <a:ext cx="3461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заявки на участие в конкурсном отборе</a:t>
            </a:r>
          </a:p>
        </p:txBody>
      </p:sp>
      <p:sp>
        <p:nvSpPr>
          <p:cNvPr id="22" name="Овал 21"/>
          <p:cNvSpPr/>
          <p:nvPr/>
        </p:nvSpPr>
        <p:spPr>
          <a:xfrm>
            <a:off x="5474015" y="4407442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8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60695" y="4517774"/>
            <a:ext cx="74104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Содержимое 3" descr="I:\Documents and Settings\БеликоваАВ\Рабочий стол\772px-Coat_of_Arms_of_Bryansk_Oblast.svg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472" y="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645215" y="5861"/>
            <a:ext cx="6915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Брянская область – пилотный регион федерального проекта «Патриотическое воспитание граждан Российской Федерации»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«Образование»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13932" y="2485099"/>
            <a:ext cx="3326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региона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179" y="0"/>
            <a:ext cx="10899488" cy="68579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637</Words>
  <Application>Microsoft Office PowerPoint</Application>
  <PresentationFormat>Широкоэкранный</PresentationFormat>
  <Paragraphs>93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MT</vt:lpstr>
      <vt:lpstr>Calibri</vt:lpstr>
      <vt:lpstr>Times New Roman</vt:lpstr>
      <vt:lpstr>Trebuchet MS</vt:lpstr>
      <vt:lpstr>Office Theme</vt:lpstr>
      <vt:lpstr>1_Office Theme</vt:lpstr>
      <vt:lpstr>2_Office Theme</vt:lpstr>
      <vt:lpstr>Презентация PowerPoint</vt:lpstr>
      <vt:lpstr>Участники проекта</vt:lpstr>
      <vt:lpstr>Презентация PowerPoint</vt:lpstr>
      <vt:lpstr>Новая стратегия воспитательной работы</vt:lpstr>
      <vt:lpstr>Презентация PowerPoint</vt:lpstr>
      <vt:lpstr>Результаты экспертизы рабочих программ воспитания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Информационное сопровождение мероприятий федерального проекта  «Патриотическое воспитание граждан Российской Федерации» национального проекта «Образование»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РДШ</dc:creator>
  <cp:lastModifiedBy>Admin</cp:lastModifiedBy>
  <cp:revision>12</cp:revision>
  <dcterms:created xsi:type="dcterms:W3CDTF">2021-08-26T21:08:57Z</dcterms:created>
  <dcterms:modified xsi:type="dcterms:W3CDTF">2021-08-27T09:54:05Z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2021-08-26T00:00:00Z</vt:filetime>
  </property>
</Properties>
</file>